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564" r:id="rId5"/>
    <p:sldId id="477" r:id="rId6"/>
    <p:sldId id="280" r:id="rId7"/>
    <p:sldId id="478" r:id="rId8"/>
    <p:sldId id="536" r:id="rId9"/>
    <p:sldId id="531" r:id="rId10"/>
    <p:sldId id="537" r:id="rId11"/>
    <p:sldId id="538" r:id="rId12"/>
    <p:sldId id="554" r:id="rId13"/>
    <p:sldId id="539" r:id="rId14"/>
    <p:sldId id="527" r:id="rId15"/>
    <p:sldId id="529" r:id="rId16"/>
    <p:sldId id="555" r:id="rId17"/>
    <p:sldId id="559" r:id="rId18"/>
    <p:sldId id="532" r:id="rId19"/>
    <p:sldId id="560" r:id="rId20"/>
    <p:sldId id="540" r:id="rId21"/>
    <p:sldId id="561" r:id="rId22"/>
    <p:sldId id="562" r:id="rId23"/>
    <p:sldId id="563" r:id="rId24"/>
    <p:sldId id="525" r:id="rId25"/>
  </p:sldIdLst>
  <p:sldSz cx="12192000" cy="6858000"/>
  <p:notesSz cx="6858000" cy="9144000"/>
  <p:embeddedFontLst>
    <p:embeddedFont>
      <p:font typeface="Lyon Ofc TT" panose="02000503070000020004" pitchFamily="2" charset="77"/>
      <p:regular r:id="rId28"/>
      <p:bold r:id="rId29"/>
      <p:italic r:id="rId30"/>
      <p:boldItalic r:id="rId31"/>
    </p:embeddedFont>
    <p:embeddedFont>
      <p:font typeface="NewsSans Light" panose="02000503040000020004" pitchFamily="2" charset="77"/>
      <p:regular r:id="rId32"/>
      <p:bold r:id="rId33"/>
      <p:italic r:id="rId34"/>
      <p:boldItalic r:id="rId3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8" pos="5972" userDrawn="1">
          <p15:clr>
            <a:srgbClr val="A4A3A4"/>
          </p15:clr>
        </p15:guide>
        <p15:guide id="9" pos="1232" userDrawn="1">
          <p15:clr>
            <a:srgbClr val="A4A3A4"/>
          </p15:clr>
        </p15:guide>
        <p15:guide id="11" orient="horz" pos="1389" userDrawn="1">
          <p15:clr>
            <a:srgbClr val="A4A3A4"/>
          </p15:clr>
        </p15:guide>
        <p15:guide id="12" orient="horz" pos="3385" userDrawn="1">
          <p15:clr>
            <a:srgbClr val="A4A3A4"/>
          </p15:clr>
        </p15:guide>
        <p15:guide id="13" orient="horz" pos="1525" userDrawn="1">
          <p15:clr>
            <a:srgbClr val="A4A3A4"/>
          </p15:clr>
        </p15:guide>
        <p15:guide id="14" pos="3500" userDrawn="1">
          <p15:clr>
            <a:srgbClr val="A4A3A4"/>
          </p15:clr>
        </p15:guide>
        <p15:guide id="15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636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7" autoAdjust="0"/>
    <p:restoredTop sz="96224" autoAdjust="0"/>
  </p:normalViewPr>
  <p:slideViewPr>
    <p:cSldViewPr snapToGrid="0" showGuides="1">
      <p:cViewPr varScale="1">
        <p:scale>
          <a:sx n="119" d="100"/>
          <a:sy n="119" d="100"/>
        </p:scale>
        <p:origin x="224" y="1016"/>
      </p:cViewPr>
      <p:guideLst>
        <p:guide pos="3840"/>
        <p:guide orient="horz" pos="2160"/>
        <p:guide pos="7242"/>
        <p:guide orient="horz" pos="4110"/>
        <p:guide orient="horz" pos="1117"/>
        <p:guide pos="5972"/>
        <p:guide pos="1232"/>
        <p:guide orient="horz" pos="1389"/>
        <p:guide orient="horz" pos="3385"/>
        <p:guide orient="horz" pos="1525"/>
        <p:guide pos="3500"/>
        <p:guide pos="4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10228682570226E-2"/>
          <c:y val="0.1039987053363043"/>
          <c:w val="0.70855449342499299"/>
          <c:h val="0.8270870947570524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1B-42D0-A488-5A42DE36B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B-42D0-A488-5A42DE36B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1B-42D0-A488-5A42DE36B3BD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1B-42D0-A488-5A42DE36B3B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1B-42D0-A488-5A42DE36B3B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1B-42D0-A488-5A42DE36B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Tabelle1!$B$2:$B$13</c:f>
              <c:numCache>
                <c:formatCode>General</c:formatCode>
                <c:ptCount val="12"/>
                <c:pt idx="0">
                  <c:v>47</c:v>
                </c:pt>
                <c:pt idx="1">
                  <c:v>29</c:v>
                </c:pt>
                <c:pt idx="2">
                  <c:v>26</c:v>
                </c:pt>
                <c:pt idx="3">
                  <c:v>24</c:v>
                </c:pt>
                <c:pt idx="4">
                  <c:v>22</c:v>
                </c:pt>
                <c:pt idx="5">
                  <c:v>20</c:v>
                </c:pt>
                <c:pt idx="6">
                  <c:v>19</c:v>
                </c:pt>
                <c:pt idx="7">
                  <c:v>17</c:v>
                </c:pt>
                <c:pt idx="8">
                  <c:v>12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1B-42D0-A488-5A42DE36B3BD}"/>
            </c:ext>
          </c:extLst>
        </c:ser>
        <c:ser>
          <c:idx val="1"/>
          <c:order val="1"/>
          <c:spPr>
            <a:solidFill>
              <a:srgbClr val="EFEFEF"/>
            </a:solidFill>
            <a:ln>
              <a:noFill/>
            </a:ln>
            <a:effectLst/>
          </c:spPr>
          <c:invertIfNegative val="0"/>
          <c:val>
            <c:numRef>
              <c:f>Tabelle1!$C$2:$C$13</c:f>
              <c:numCache>
                <c:formatCode>General</c:formatCode>
                <c:ptCount val="12"/>
                <c:pt idx="0">
                  <c:v>53</c:v>
                </c:pt>
                <c:pt idx="1">
                  <c:v>71</c:v>
                </c:pt>
                <c:pt idx="2">
                  <c:v>74</c:v>
                </c:pt>
                <c:pt idx="3">
                  <c:v>76</c:v>
                </c:pt>
                <c:pt idx="4">
                  <c:v>78</c:v>
                </c:pt>
                <c:pt idx="5">
                  <c:v>80</c:v>
                </c:pt>
                <c:pt idx="6">
                  <c:v>81</c:v>
                </c:pt>
                <c:pt idx="7">
                  <c:v>83</c:v>
                </c:pt>
                <c:pt idx="8">
                  <c:v>88</c:v>
                </c:pt>
                <c:pt idx="9">
                  <c:v>89</c:v>
                </c:pt>
                <c:pt idx="10">
                  <c:v>89</c:v>
                </c:pt>
                <c:pt idx="1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81B-42D0-A488-5A42DE36B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8002944"/>
        <c:axId val="217786048"/>
      </c:barChart>
      <c:catAx>
        <c:axId val="218002944"/>
        <c:scaling>
          <c:orientation val="maxMin"/>
        </c:scaling>
        <c:delete val="1"/>
        <c:axPos val="l"/>
        <c:numFmt formatCode="###0" sourceLinked="1"/>
        <c:majorTickMark val="out"/>
        <c:minorTickMark val="none"/>
        <c:tickLblPos val="nextTo"/>
        <c:crossAx val="217786048"/>
        <c:crosses val="autoZero"/>
        <c:auto val="1"/>
        <c:lblAlgn val="ctr"/>
        <c:lblOffset val="50"/>
        <c:noMultiLvlLbl val="0"/>
      </c:catAx>
      <c:valAx>
        <c:axId val="2177860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8002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8451268050105"/>
          <c:y val="0.10679496455600199"/>
          <c:w val="0.82277779604676071"/>
          <c:h val="0.8186981920885553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1B-42D0-A488-5A42DE36B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B-42D0-A488-5A42DE36B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1B-42D0-A488-5A42DE36B3BD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1B-42D0-A488-5A42DE36B3B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1B-42D0-A488-5A42DE36B3B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1B-42D0-A488-5A42DE36B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Tabelle1!$B$2:$B$13</c:f>
              <c:numCache>
                <c:formatCode>General</c:formatCode>
                <c:ptCount val="12"/>
                <c:pt idx="0">
                  <c:v>35</c:v>
                </c:pt>
                <c:pt idx="1">
                  <c:v>29</c:v>
                </c:pt>
                <c:pt idx="2">
                  <c:v>23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1B-42D0-A488-5A42DE36B3BD}"/>
            </c:ext>
          </c:extLst>
        </c:ser>
        <c:ser>
          <c:idx val="1"/>
          <c:order val="1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val>
            <c:numRef>
              <c:f>Tabelle1!$C$2:$C$13</c:f>
              <c:numCache>
                <c:formatCode>General</c:formatCode>
                <c:ptCount val="12"/>
                <c:pt idx="0">
                  <c:v>35</c:v>
                </c:pt>
                <c:pt idx="1">
                  <c:v>41</c:v>
                </c:pt>
                <c:pt idx="2">
                  <c:v>47</c:v>
                </c:pt>
                <c:pt idx="3">
                  <c:v>56</c:v>
                </c:pt>
                <c:pt idx="4">
                  <c:v>58</c:v>
                </c:pt>
                <c:pt idx="5">
                  <c:v>60</c:v>
                </c:pt>
                <c:pt idx="6">
                  <c:v>63</c:v>
                </c:pt>
                <c:pt idx="7">
                  <c:v>63</c:v>
                </c:pt>
                <c:pt idx="8">
                  <c:v>64</c:v>
                </c:pt>
                <c:pt idx="9">
                  <c:v>64</c:v>
                </c:pt>
                <c:pt idx="10">
                  <c:v>65</c:v>
                </c:pt>
                <c:pt idx="1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B-4305-BF10-7EAFC9045D16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Tabelle1!$D$2:$D$13</c:f>
              <c:numCache>
                <c:formatCode>General</c:formatCode>
                <c:ptCount val="12"/>
                <c:pt idx="0">
                  <c:v>36</c:v>
                </c:pt>
                <c:pt idx="1">
                  <c:v>25</c:v>
                </c:pt>
                <c:pt idx="2">
                  <c:v>30</c:v>
                </c:pt>
                <c:pt idx="3">
                  <c:v>9</c:v>
                </c:pt>
                <c:pt idx="4">
                  <c:v>12</c:v>
                </c:pt>
                <c:pt idx="5">
                  <c:v>7</c:v>
                </c:pt>
                <c:pt idx="6" formatCode="###0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7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89-4D04-A6A3-6FEEB2582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8002944"/>
        <c:axId val="217786048"/>
      </c:barChart>
      <c:catAx>
        <c:axId val="218002944"/>
        <c:scaling>
          <c:orientation val="maxMin"/>
        </c:scaling>
        <c:delete val="1"/>
        <c:axPos val="l"/>
        <c:numFmt formatCode="###0" sourceLinked="1"/>
        <c:majorTickMark val="out"/>
        <c:minorTickMark val="none"/>
        <c:tickLblPos val="nextTo"/>
        <c:crossAx val="217786048"/>
        <c:crosses val="autoZero"/>
        <c:auto val="1"/>
        <c:lblAlgn val="ctr"/>
        <c:lblOffset val="50"/>
        <c:noMultiLvlLbl val="0"/>
      </c:catAx>
      <c:valAx>
        <c:axId val="217786048"/>
        <c:scaling>
          <c:orientation val="minMax"/>
          <c:max val="120"/>
        </c:scaling>
        <c:delete val="1"/>
        <c:axPos val="t"/>
        <c:numFmt formatCode="General" sourceLinked="1"/>
        <c:majorTickMark val="out"/>
        <c:minorTickMark val="none"/>
        <c:tickLblPos val="nextTo"/>
        <c:crossAx val="218002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10209438431138E-2"/>
          <c:y val="0.10679492438317531"/>
          <c:w val="0.84419466528834219"/>
          <c:h val="0.8186981920885553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70-4A6C-B6E4-7144BF45112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70-4A6C-B6E4-7144BF45112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70-4A6C-B6E4-7144BF45112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DC-4560-B775-3442C1BC28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Tabelle1!$B$2:$B$8</c:f>
              <c:numCache>
                <c:formatCode>General</c:formatCode>
                <c:ptCount val="7"/>
                <c:pt idx="0">
                  <c:v>52</c:v>
                </c:pt>
                <c:pt idx="1">
                  <c:v>52</c:v>
                </c:pt>
                <c:pt idx="2">
                  <c:v>48</c:v>
                </c:pt>
                <c:pt idx="3">
                  <c:v>33</c:v>
                </c:pt>
                <c:pt idx="4">
                  <c:v>12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70-4A6C-B6E4-7144BF451128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val>
            <c:numRef>
              <c:f>Tabelle1!$C$2:$C$8</c:f>
              <c:numCache>
                <c:formatCode>General</c:formatCode>
                <c:ptCount val="7"/>
                <c:pt idx="0">
                  <c:v>48</c:v>
                </c:pt>
                <c:pt idx="1">
                  <c:v>48</c:v>
                </c:pt>
                <c:pt idx="2">
                  <c:v>52</c:v>
                </c:pt>
                <c:pt idx="3">
                  <c:v>67</c:v>
                </c:pt>
                <c:pt idx="4">
                  <c:v>88</c:v>
                </c:pt>
                <c:pt idx="5">
                  <c:v>93</c:v>
                </c:pt>
                <c:pt idx="6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770-4A6C-B6E4-7144BF451128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DC-4560-B775-3442C1BC28F3}"/>
              </c:ext>
            </c:extLst>
          </c:dPt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DC-4560-B775-3442C1BC2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Tabelle1!$D$2:$D$8</c:f>
              <c:numCache>
                <c:formatCode>General</c:formatCode>
                <c:ptCount val="7"/>
                <c:pt idx="0">
                  <c:v>59</c:v>
                </c:pt>
                <c:pt idx="1">
                  <c:v>53</c:v>
                </c:pt>
                <c:pt idx="2">
                  <c:v>50</c:v>
                </c:pt>
                <c:pt idx="3">
                  <c:v>34</c:v>
                </c:pt>
                <c:pt idx="4">
                  <c:v>32</c:v>
                </c:pt>
                <c:pt idx="5">
                  <c:v>11</c:v>
                </c:pt>
                <c:pt idx="6" formatCode="###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C-4560-B775-3442C1BC2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18002944"/>
        <c:axId val="217786048"/>
      </c:barChart>
      <c:catAx>
        <c:axId val="218002944"/>
        <c:scaling>
          <c:orientation val="maxMin"/>
        </c:scaling>
        <c:delete val="1"/>
        <c:axPos val="l"/>
        <c:numFmt formatCode="###0" sourceLinked="1"/>
        <c:majorTickMark val="out"/>
        <c:minorTickMark val="none"/>
        <c:tickLblPos val="nextTo"/>
        <c:crossAx val="217786048"/>
        <c:crosses val="autoZero"/>
        <c:auto val="1"/>
        <c:lblAlgn val="ctr"/>
        <c:lblOffset val="50"/>
        <c:noMultiLvlLbl val="0"/>
      </c:catAx>
      <c:valAx>
        <c:axId val="217786048"/>
        <c:scaling>
          <c:orientation val="minMax"/>
          <c:max val="170"/>
        </c:scaling>
        <c:delete val="1"/>
        <c:axPos val="t"/>
        <c:numFmt formatCode="General" sourceLinked="1"/>
        <c:majorTickMark val="out"/>
        <c:minorTickMark val="none"/>
        <c:tickLblPos val="nextTo"/>
        <c:crossAx val="218002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96043181528867E-2"/>
          <c:y val="0.11127707001999573"/>
          <c:w val="0.76745938162729899"/>
          <c:h val="0.798750859142965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keine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Tabelle1!$B$2:$B$10</c:f>
              <c:numCache>
                <c:formatCode>General</c:formatCode>
                <c:ptCount val="9"/>
                <c:pt idx="0" formatCode="###0">
                  <c:v>45</c:v>
                </c:pt>
                <c:pt idx="1">
                  <c:v>50</c:v>
                </c:pt>
                <c:pt idx="2">
                  <c:v>63</c:v>
                </c:pt>
                <c:pt idx="3" formatCode="###0">
                  <c:v>60</c:v>
                </c:pt>
                <c:pt idx="5" formatCode="###0">
                  <c:v>36</c:v>
                </c:pt>
                <c:pt idx="6">
                  <c:v>41</c:v>
                </c:pt>
                <c:pt idx="7">
                  <c:v>47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8-442A-92FF-EB10225D9612}"/>
            </c:ext>
          </c:extLst>
        </c:ser>
        <c:ser>
          <c:idx val="4"/>
          <c:order val="1"/>
          <c:tx>
            <c:strRef>
              <c:f>Tabelle1!$C$1</c:f>
              <c:strCache>
                <c:ptCount val="1"/>
                <c:pt idx="0">
                  <c:v> eine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Tabelle1!$C$2:$C$10</c:f>
              <c:numCache>
                <c:formatCode>General</c:formatCode>
                <c:ptCount val="9"/>
                <c:pt idx="0" formatCode="###0">
                  <c:v>23</c:v>
                </c:pt>
                <c:pt idx="1">
                  <c:v>16</c:v>
                </c:pt>
                <c:pt idx="2">
                  <c:v>15</c:v>
                </c:pt>
                <c:pt idx="3" formatCode="###0">
                  <c:v>16</c:v>
                </c:pt>
                <c:pt idx="5" formatCode="###0">
                  <c:v>19</c:v>
                </c:pt>
                <c:pt idx="6">
                  <c:v>16</c:v>
                </c:pt>
                <c:pt idx="7">
                  <c:v>18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8-442A-92FF-EB10225D961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zwei</c:v>
                </c:pt>
              </c:strCache>
            </c:strRef>
          </c:tx>
          <c:spPr>
            <a:solidFill>
              <a:srgbClr val="8F8D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Tabelle1!$D$2:$D$10</c:f>
              <c:numCache>
                <c:formatCode>General</c:formatCode>
                <c:ptCount val="9"/>
                <c:pt idx="0" formatCode="###0">
                  <c:v>12</c:v>
                </c:pt>
                <c:pt idx="1">
                  <c:v>18</c:v>
                </c:pt>
                <c:pt idx="2">
                  <c:v>8</c:v>
                </c:pt>
                <c:pt idx="3" formatCode="###0">
                  <c:v>10</c:v>
                </c:pt>
                <c:pt idx="5" formatCode="###0">
                  <c:v>16</c:v>
                </c:pt>
                <c:pt idx="6">
                  <c:v>17</c:v>
                </c:pt>
                <c:pt idx="7">
                  <c:v>12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8-442A-92FF-EB10225D9612}"/>
            </c:ext>
          </c:extLst>
        </c:ser>
        <c:ser>
          <c:idx val="1"/>
          <c:order val="3"/>
          <c:tx>
            <c:strRef>
              <c:f>Tabelle1!$E$1</c:f>
              <c:strCache>
                <c:ptCount val="1"/>
                <c:pt idx="0">
                  <c:v> drei und mehr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Tabelle1!$E$2:$E$10</c:f>
              <c:numCache>
                <c:formatCode>General</c:formatCode>
                <c:ptCount val="9"/>
                <c:pt idx="0" formatCode="###0">
                  <c:v>13</c:v>
                </c:pt>
                <c:pt idx="1">
                  <c:v>8</c:v>
                </c:pt>
                <c:pt idx="2">
                  <c:v>9</c:v>
                </c:pt>
                <c:pt idx="3" formatCode="###0">
                  <c:v>5</c:v>
                </c:pt>
                <c:pt idx="5" formatCode="###0">
                  <c:v>22</c:v>
                </c:pt>
                <c:pt idx="6">
                  <c:v>17</c:v>
                </c:pt>
                <c:pt idx="7">
                  <c:v>15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7-49C5-8B43-17E3CD2959C9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Tabelle1!$F$2:$F$10</c:f>
              <c:numCache>
                <c:formatCode>###0</c:formatCode>
                <c:ptCount val="9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9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E7-49C5-8B43-17E3CD295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1802309859228767E-2"/>
          <c:y val="2.5347056336078016E-2"/>
          <c:w val="0.78455105383157098"/>
          <c:h val="7.6256469299750149E-2"/>
        </c:manualLayout>
      </c:layout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1472850302271E-2"/>
          <c:y val="5.8517000360537176E-2"/>
          <c:w val="0.87549296645343788"/>
          <c:h val="0.83349387878678094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BW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99A0-43B1-A3C3-7DF42E4690CA}"/>
              </c:ext>
            </c:extLst>
          </c:dPt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D2-4687-9365-DFF7A01D8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A0-43B1-A3C3-7DF42E4690C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99A0-43B1-A3C3-7DF42E4690CA}"/>
              </c:ext>
            </c:extLst>
          </c:dPt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D2-4687-9365-DFF7A01D8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accent2"/>
                    </a:solidFill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2024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A0-43B1-A3C3-7DF42E4690CA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2024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0-43B1-A3C3-7DF42E469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69888"/>
        <c:axId val="32744576"/>
      </c:lineChart>
      <c:catAx>
        <c:axId val="7246988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2744576"/>
        <c:crosses val="autoZero"/>
        <c:auto val="0"/>
        <c:lblAlgn val="ctr"/>
        <c:lblOffset val="100"/>
        <c:noMultiLvlLbl val="1"/>
      </c:catAx>
      <c:valAx>
        <c:axId val="32744576"/>
        <c:scaling>
          <c:orientation val="minMax"/>
          <c:max val="15"/>
          <c:min val="0"/>
        </c:scaling>
        <c:delete val="0"/>
        <c:axPos val="l"/>
        <c:majorGridlines>
          <c:spPr>
            <a:ln w="9525">
              <a:solidFill>
                <a:srgbClr val="DCDBD5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72469888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1472850302271E-2"/>
          <c:y val="5.8517000360537176E-2"/>
          <c:w val="0.87549296645343788"/>
          <c:h val="0.83349387878678094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BW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99A0-43B1-A3C3-7DF42E4690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</c:v>
                </c:pt>
                <c:pt idx="1">
                  <c:v>29</c:v>
                </c:pt>
                <c:pt idx="2">
                  <c:v>26</c:v>
                </c:pt>
                <c:pt idx="3">
                  <c:v>37</c:v>
                </c:pt>
                <c:pt idx="4">
                  <c:v>39</c:v>
                </c:pt>
                <c:pt idx="5">
                  <c:v>45</c:v>
                </c:pt>
                <c:pt idx="6">
                  <c:v>45</c:v>
                </c:pt>
                <c:pt idx="7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A0-43B1-A3C3-7DF42E4690C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99A0-43B1-A3C3-7DF42E4690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accent2"/>
                    </a:solidFill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37</c:v>
                </c:pt>
                <c:pt idx="1">
                  <c:v>45</c:v>
                </c:pt>
                <c:pt idx="2">
                  <c:v>53</c:v>
                </c:pt>
                <c:pt idx="3">
                  <c:v>58</c:v>
                </c:pt>
                <c:pt idx="4">
                  <c:v>60</c:v>
                </c:pt>
                <c:pt idx="5">
                  <c:v>66</c:v>
                </c:pt>
                <c:pt idx="6">
                  <c:v>68</c:v>
                </c:pt>
                <c:pt idx="7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A0-43B1-A3C3-7DF42E4690CA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37</c:v>
                </c:pt>
                <c:pt idx="1">
                  <c:v>45</c:v>
                </c:pt>
                <c:pt idx="2">
                  <c:v>53</c:v>
                </c:pt>
                <c:pt idx="3">
                  <c:v>58</c:v>
                </c:pt>
                <c:pt idx="4">
                  <c:v>60</c:v>
                </c:pt>
                <c:pt idx="5">
                  <c:v>66</c:v>
                </c:pt>
                <c:pt idx="6">
                  <c:v>68</c:v>
                </c:pt>
                <c:pt idx="7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0-43B1-A3C3-7DF42E469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69888"/>
        <c:axId val="32744576"/>
      </c:lineChart>
      <c:catAx>
        <c:axId val="7246988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2744576"/>
        <c:crosses val="autoZero"/>
        <c:auto val="0"/>
        <c:lblAlgn val="ctr"/>
        <c:lblOffset val="100"/>
        <c:noMultiLvlLbl val="1"/>
      </c:catAx>
      <c:valAx>
        <c:axId val="32744576"/>
        <c:scaling>
          <c:orientation val="minMax"/>
          <c:max val="100"/>
          <c:min val="0"/>
        </c:scaling>
        <c:delete val="0"/>
        <c:axPos val="l"/>
        <c:majorGridlines>
          <c:spPr>
            <a:ln w="9525">
              <a:solidFill>
                <a:srgbClr val="DCDBD5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72469888"/>
        <c:crosses val="autoZero"/>
        <c:crossBetween val="between"/>
        <c:majorUnit val="2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96043181528867E-2"/>
          <c:y val="0.11708051991352969"/>
          <c:w val="0.8673025816411678"/>
          <c:h val="0.792894181015128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(sehr) stark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Tabelle1!$B$2:$B$10</c:f>
              <c:numCache>
                <c:formatCode>General</c:formatCode>
                <c:ptCount val="9"/>
                <c:pt idx="0" formatCode="###0">
                  <c:v>81</c:v>
                </c:pt>
                <c:pt idx="1">
                  <c:v>74</c:v>
                </c:pt>
                <c:pt idx="2">
                  <c:v>64</c:v>
                </c:pt>
                <c:pt idx="3" formatCode="###0">
                  <c:v>55</c:v>
                </c:pt>
                <c:pt idx="5" formatCode="###0">
                  <c:v>84</c:v>
                </c:pt>
                <c:pt idx="6">
                  <c:v>75</c:v>
                </c:pt>
                <c:pt idx="7">
                  <c:v>71</c:v>
                </c:pt>
                <c:pt idx="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8-442A-92FF-EB10225D9612}"/>
            </c:ext>
          </c:extLst>
        </c:ser>
        <c:ser>
          <c:idx val="4"/>
          <c:order val="1"/>
          <c:tx>
            <c:strRef>
              <c:f>Tabelle1!$C$1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Tabelle1!$C$2:$C$10</c:f>
              <c:numCache>
                <c:formatCode>General</c:formatCode>
                <c:ptCount val="9"/>
                <c:pt idx="1">
                  <c:v>2</c:v>
                </c:pt>
                <c:pt idx="3" formatCode="###0">
                  <c:v>3</c:v>
                </c:pt>
                <c:pt idx="5" formatCode="###0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8-442A-92FF-EB10225D961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weniger stark/nicht betroffen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Tabelle1!$D$2:$D$10</c:f>
              <c:numCache>
                <c:formatCode>General</c:formatCode>
                <c:ptCount val="9"/>
                <c:pt idx="0" formatCode="###0">
                  <c:v>19</c:v>
                </c:pt>
                <c:pt idx="1">
                  <c:v>24</c:v>
                </c:pt>
                <c:pt idx="2">
                  <c:v>36</c:v>
                </c:pt>
                <c:pt idx="3" formatCode="###0">
                  <c:v>42</c:v>
                </c:pt>
                <c:pt idx="5" formatCode="###0">
                  <c:v>15</c:v>
                </c:pt>
                <c:pt idx="6">
                  <c:v>24</c:v>
                </c:pt>
                <c:pt idx="7">
                  <c:v>27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8-442A-92FF-EB10225D9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625289659677419E-2"/>
          <c:y val="2.8355401592367907E-2"/>
          <c:w val="0.90490827195771795"/>
          <c:h val="7.897909638802296E-2"/>
        </c:manualLayout>
      </c:layout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7915372745733"/>
          <c:y val="0.10812618069426902"/>
          <c:w val="0.87090107688760077"/>
          <c:h val="0.68439810137968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sehr zufrieden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88D8-442A-92FF-EB10225D961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eher zufrieden</c:v>
                </c:pt>
              </c:strCache>
            </c:strRef>
          </c:tx>
          <c:spPr>
            <a:solidFill>
              <a:srgbClr val="ED93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Tabelle1!$C$2:$C$3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8-442A-92FF-EB10225D9612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Tabelle1!$D$2:$D$3</c:f>
              <c:numCache>
                <c:formatCode>###0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8-442A-92FF-EB10225D9612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eher unzufrieden</c:v>
                </c:pt>
              </c:strCache>
            </c:strRef>
          </c:tx>
          <c:spPr>
            <a:solidFill>
              <a:srgbClr val="B7B5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Tabelle1!$E$2:$E$3</c:f>
              <c:numCache>
                <c:formatCode>General</c:formatCode>
                <c:ptCount val="2"/>
                <c:pt idx="0">
                  <c:v>52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8-442A-92FF-EB10225D9612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sehr unzufrieden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Tabelle1!$F$2:$F$3</c:f>
              <c:numCache>
                <c:formatCode>General</c:formatCode>
                <c:ptCount val="2"/>
                <c:pt idx="0">
                  <c:v>33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C-4DFB-A749-664AFABAE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60457295488189E-2"/>
          <c:y val="7.1535689120432899E-2"/>
          <c:w val="0.91081883165990862"/>
          <c:h val="8.879947449298041E-2"/>
        </c:manualLayout>
      </c:layout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56209776767921E-2"/>
          <c:y val="1.4026046889809383E-2"/>
          <c:w val="0.83353153141961711"/>
          <c:h val="0.908968664644241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Baden-Württemberg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ED-4A3E-8195-9AC88E11BC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ED-4A3E-8195-9AC88E11BC0E}"/>
              </c:ext>
            </c:extLst>
          </c:dPt>
          <c:cat>
            <c:numRef>
              <c:f>Tabelle1!$A$2:$A$13</c:f>
              <c:numCache>
                <c:formatCode>General</c:formatCode>
                <c:ptCount val="12"/>
                <c:pt idx="0">
                  <c:v>48</c:v>
                </c:pt>
                <c:pt idx="1">
                  <c:v>37</c:v>
                </c:pt>
                <c:pt idx="2">
                  <c:v>26</c:v>
                </c:pt>
                <c:pt idx="3">
                  <c:v>25</c:v>
                </c:pt>
                <c:pt idx="4">
                  <c:v>22</c:v>
                </c:pt>
                <c:pt idx="5">
                  <c:v>20</c:v>
                </c:pt>
                <c:pt idx="6">
                  <c:v>13</c:v>
                </c:pt>
                <c:pt idx="7">
                  <c:v>12</c:v>
                </c:pt>
                <c:pt idx="8">
                  <c:v>12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48</c:v>
                </c:pt>
                <c:pt idx="1">
                  <c:v>37</c:v>
                </c:pt>
                <c:pt idx="2">
                  <c:v>26</c:v>
                </c:pt>
                <c:pt idx="3">
                  <c:v>25</c:v>
                </c:pt>
                <c:pt idx="4">
                  <c:v>22</c:v>
                </c:pt>
                <c:pt idx="5">
                  <c:v>20</c:v>
                </c:pt>
                <c:pt idx="6">
                  <c:v>13</c:v>
                </c:pt>
                <c:pt idx="7">
                  <c:v>12</c:v>
                </c:pt>
                <c:pt idx="8">
                  <c:v>12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ED-4A3E-8195-9AC88E11B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9831936"/>
        <c:axId val="248484352"/>
      </c:barChart>
      <c:catAx>
        <c:axId val="249831936"/>
        <c:scaling>
          <c:orientation val="maxMin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48484352"/>
        <c:crosses val="autoZero"/>
        <c:auto val="1"/>
        <c:lblAlgn val="ctr"/>
        <c:lblOffset val="0"/>
        <c:noMultiLvlLbl val="0"/>
      </c:catAx>
      <c:valAx>
        <c:axId val="248484352"/>
        <c:scaling>
          <c:orientation val="minMax"/>
          <c:max val="60"/>
          <c:min val="0"/>
        </c:scaling>
        <c:delete val="0"/>
        <c:axPos val="t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solidFill>
              <a:schemeClr val="accent6"/>
            </a:solidFill>
          </a:ln>
        </c:spPr>
        <c:crossAx val="249831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9840207677328"/>
          <c:y val="4.2853414488756361E-2"/>
          <c:w val="0.67175601247349193"/>
          <c:h val="0.772020188102785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Deutschland</c:v>
                </c:pt>
              </c:strCache>
            </c:strRef>
          </c:tx>
          <c:spPr>
            <a:ln w="15875">
              <a:solidFill>
                <a:srgbClr val="0080C8"/>
              </a:solidFill>
            </a:ln>
          </c:spPr>
          <c:marker>
            <c:symbol val="circle"/>
            <c:size val="8"/>
            <c:spPr>
              <a:solidFill>
                <a:srgbClr val="0080C8"/>
              </a:solidFill>
              <a:ln>
                <a:solidFill>
                  <a:srgbClr val="0080C8"/>
                </a:solidFill>
              </a:ln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25</c:v>
                </c:pt>
                <c:pt idx="1">
                  <c:v>35</c:v>
                </c:pt>
                <c:pt idx="2">
                  <c:v>21</c:v>
                </c:pt>
                <c:pt idx="3">
                  <c:v>25</c:v>
                </c:pt>
                <c:pt idx="4">
                  <c:v>18</c:v>
                </c:pt>
                <c:pt idx="5">
                  <c:v>22</c:v>
                </c:pt>
                <c:pt idx="6">
                  <c:v>13</c:v>
                </c:pt>
                <c:pt idx="7">
                  <c:v>16</c:v>
                </c:pt>
                <c:pt idx="8">
                  <c:v>13</c:v>
                </c:pt>
                <c:pt idx="9">
                  <c:v>13</c:v>
                </c:pt>
                <c:pt idx="10">
                  <c:v>10</c:v>
                </c:pt>
                <c:pt idx="11">
                  <c:v>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F3-468C-84C1-3D3AD0703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727936"/>
        <c:axId val="143742016"/>
      </c:scatterChart>
      <c:valAx>
        <c:axId val="14372793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43742016"/>
        <c:crosses val="max"/>
        <c:crossBetween val="midCat"/>
        <c:majorUnit val="20"/>
        <c:minorUnit val="5"/>
      </c:valAx>
      <c:valAx>
        <c:axId val="143742016"/>
        <c:scaling>
          <c:orientation val="maxMin"/>
          <c:max val="12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143727936"/>
        <c:crosses val="autoZero"/>
        <c:crossBetween val="midCat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6538597196002389"/>
          <c:y val="0.49688079889987613"/>
          <c:w val="0.22605685038698656"/>
          <c:h val="0.1305064458971946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3737932075181E-2"/>
          <c:y val="9.3925384899612482E-2"/>
          <c:w val="0.90186373930686525"/>
          <c:h val="0.815393254345513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sehr gern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Tabelle1!$B$2:$B$9</c:f>
              <c:numCache>
                <c:formatCode>General</c:formatCode>
                <c:ptCount val="8"/>
                <c:pt idx="0">
                  <c:v>53</c:v>
                </c:pt>
                <c:pt idx="1">
                  <c:v>42</c:v>
                </c:pt>
                <c:pt idx="2">
                  <c:v>19</c:v>
                </c:pt>
                <c:pt idx="3">
                  <c:v>27</c:v>
                </c:pt>
                <c:pt idx="4">
                  <c:v>25</c:v>
                </c:pt>
                <c:pt idx="5">
                  <c:v>36</c:v>
                </c:pt>
                <c:pt idx="6">
                  <c:v>30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8-442A-92FF-EB10225D961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eher gern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Tabelle1!$C$2:$C$9</c:f>
              <c:numCache>
                <c:formatCode>General</c:formatCode>
                <c:ptCount val="8"/>
                <c:pt idx="0">
                  <c:v>41</c:v>
                </c:pt>
                <c:pt idx="1">
                  <c:v>48</c:v>
                </c:pt>
                <c:pt idx="2">
                  <c:v>43</c:v>
                </c:pt>
                <c:pt idx="3">
                  <c:v>40</c:v>
                </c:pt>
                <c:pt idx="4">
                  <c:v>49</c:v>
                </c:pt>
                <c:pt idx="5">
                  <c:v>41</c:v>
                </c:pt>
                <c:pt idx="6">
                  <c:v>54</c:v>
                </c:pt>
                <c:pt idx="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8-442A-92FF-EB10225D9612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Tabelle1!$D$2:$D$9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8-442A-92FF-EB10225D9612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eher bzw. sehr ungern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Tabelle1!$E$2:$E$9</c:f>
              <c:numCache>
                <c:formatCode>General</c:formatCode>
                <c:ptCount val="8"/>
                <c:pt idx="0">
                  <c:v>5</c:v>
                </c:pt>
                <c:pt idx="1">
                  <c:v>9</c:v>
                </c:pt>
                <c:pt idx="2">
                  <c:v>37</c:v>
                </c:pt>
                <c:pt idx="3">
                  <c:v>31</c:v>
                </c:pt>
                <c:pt idx="4">
                  <c:v>24</c:v>
                </c:pt>
                <c:pt idx="5">
                  <c:v>21</c:v>
                </c:pt>
                <c:pt idx="6">
                  <c:v>16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8-442A-92FF-EB10225D9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618938679079904E-2"/>
          <c:y val="1.4963787287710306E-2"/>
          <c:w val="0.92038106132092012"/>
          <c:h val="7.584366954867551E-2"/>
        </c:manualLayout>
      </c:layout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10228682570226E-2"/>
          <c:y val="0.10679496455600199"/>
          <c:w val="0.6835681459764813"/>
          <c:h val="0.8186981920885553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1B-42D0-A488-5A42DE36B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B-42D0-A488-5A42DE36B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1B-42D0-A488-5A42DE36B3BD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1B-42D0-A488-5A42DE36B3B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1B-42D0-A488-5A42DE36B3B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1B-42D0-A488-5A42DE36B3BD}"/>
              </c:ext>
            </c:extLst>
          </c:dPt>
          <c:dLbls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CA-4E67-BB81-0EA91FA335FA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CA-4E67-BB81-0EA91FA33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Tabelle1!$B$2:$B$12</c:f>
              <c:numCache>
                <c:formatCode>General</c:formatCode>
                <c:ptCount val="11"/>
                <c:pt idx="0">
                  <c:v>88</c:v>
                </c:pt>
                <c:pt idx="1">
                  <c:v>67</c:v>
                </c:pt>
                <c:pt idx="2">
                  <c:v>60</c:v>
                </c:pt>
                <c:pt idx="3">
                  <c:v>50</c:v>
                </c:pt>
                <c:pt idx="4">
                  <c:v>44</c:v>
                </c:pt>
                <c:pt idx="5">
                  <c:v>42</c:v>
                </c:pt>
                <c:pt idx="6">
                  <c:v>41</c:v>
                </c:pt>
                <c:pt idx="7">
                  <c:v>36</c:v>
                </c:pt>
                <c:pt idx="8">
                  <c:v>23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1B-42D0-A488-5A42DE36B3BD}"/>
            </c:ext>
          </c:extLst>
        </c:ser>
        <c:ser>
          <c:idx val="1"/>
          <c:order val="1"/>
          <c:spPr>
            <a:solidFill>
              <a:srgbClr val="EFEFEF"/>
            </a:solidFill>
            <a:ln>
              <a:noFill/>
            </a:ln>
            <a:effectLst/>
          </c:spPr>
          <c:invertIfNegative val="0"/>
          <c:val>
            <c:numRef>
              <c:f>Tabelle1!$C$2:$C$12</c:f>
              <c:numCache>
                <c:formatCode>General</c:formatCode>
                <c:ptCount val="11"/>
                <c:pt idx="0">
                  <c:v>12</c:v>
                </c:pt>
                <c:pt idx="1">
                  <c:v>33</c:v>
                </c:pt>
                <c:pt idx="2">
                  <c:v>40</c:v>
                </c:pt>
                <c:pt idx="3">
                  <c:v>50</c:v>
                </c:pt>
                <c:pt idx="4">
                  <c:v>56</c:v>
                </c:pt>
                <c:pt idx="5">
                  <c:v>58</c:v>
                </c:pt>
                <c:pt idx="6">
                  <c:v>59</c:v>
                </c:pt>
                <c:pt idx="7">
                  <c:v>64</c:v>
                </c:pt>
                <c:pt idx="8">
                  <c:v>77</c:v>
                </c:pt>
                <c:pt idx="9">
                  <c:v>97</c:v>
                </c:pt>
                <c:pt idx="1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81B-42D0-A488-5A42DE36B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8002944"/>
        <c:axId val="217786048"/>
      </c:barChart>
      <c:catAx>
        <c:axId val="218002944"/>
        <c:scaling>
          <c:orientation val="maxMin"/>
        </c:scaling>
        <c:delete val="1"/>
        <c:axPos val="l"/>
        <c:numFmt formatCode="###0" sourceLinked="1"/>
        <c:majorTickMark val="out"/>
        <c:minorTickMark val="none"/>
        <c:tickLblPos val="nextTo"/>
        <c:crossAx val="217786048"/>
        <c:crosses val="autoZero"/>
        <c:auto val="1"/>
        <c:lblAlgn val="ctr"/>
        <c:lblOffset val="50"/>
        <c:noMultiLvlLbl val="0"/>
      </c:catAx>
      <c:valAx>
        <c:axId val="2177860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8002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08611308615317E-2"/>
          <c:y val="0.12408417383017768"/>
          <c:w val="0.89091596520987448"/>
          <c:h val="0.786831059749386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immer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01-4CAD-9F50-CA140F4F7C4F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01-4CAD-9F50-CA140F4F7C4F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01-4CAD-9F50-CA140F4F7C4F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5A-48E8-8815-3F2D3D762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Tabelle1!$B$2:$B$11</c:f>
              <c:numCache>
                <c:formatCode>General</c:formatCode>
                <c:ptCount val="10"/>
                <c:pt idx="0">
                  <c:v>2</c:v>
                </c:pt>
                <c:pt idx="2">
                  <c:v>12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 formatCode="#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8-442A-92FF-EB10225D961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häufig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Tabelle1!$C$2:$C$11</c:f>
              <c:numCache>
                <c:formatCode>General</c:formatCode>
                <c:ptCount val="10"/>
                <c:pt idx="0">
                  <c:v>63</c:v>
                </c:pt>
                <c:pt idx="2">
                  <c:v>72</c:v>
                </c:pt>
                <c:pt idx="3">
                  <c:v>69</c:v>
                </c:pt>
                <c:pt idx="4">
                  <c:v>72</c:v>
                </c:pt>
                <c:pt idx="5">
                  <c:v>52</c:v>
                </c:pt>
                <c:pt idx="6">
                  <c:v>56</c:v>
                </c:pt>
                <c:pt idx="7">
                  <c:v>62</c:v>
                </c:pt>
                <c:pt idx="8">
                  <c:v>59</c:v>
                </c:pt>
                <c:pt idx="9" formatCode="###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8-442A-92FF-EB10225D9612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weiß nicht/k. A. 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Tabelle1!$D$2:$D$11</c:f>
              <c:numCache>
                <c:formatCode>General</c:formatCode>
                <c:ptCount val="10"/>
                <c:pt idx="0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8-442A-92FF-EB10225D9612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gelegentlich</c:v>
                </c:pt>
              </c:strCache>
            </c:strRef>
          </c:tx>
          <c:spPr>
            <a:solidFill>
              <a:srgbClr val="8F8D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Tabelle1!$E$2:$E$11</c:f>
              <c:numCache>
                <c:formatCode>General</c:formatCode>
                <c:ptCount val="10"/>
                <c:pt idx="0">
                  <c:v>33</c:v>
                </c:pt>
                <c:pt idx="2">
                  <c:v>12</c:v>
                </c:pt>
                <c:pt idx="3">
                  <c:v>21</c:v>
                </c:pt>
                <c:pt idx="4">
                  <c:v>23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37</c:v>
                </c:pt>
                <c:pt idx="9" formatCode="###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8-442A-92FF-EB10225D9612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nie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01-4CAD-9F50-CA140F4F7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Tabelle1!$F$2:$F$11</c:f>
              <c:numCache>
                <c:formatCode>General</c:formatCode>
                <c:ptCount val="10"/>
                <c:pt idx="0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 formatCode="###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1-4CAD-9F50-CA140F4F7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502700824529124E-2"/>
          <c:y val="3.8854692627845709E-2"/>
          <c:w val="0.91636265337014167"/>
          <c:h val="6.5957193942809939E-2"/>
        </c:manualLayout>
      </c:layout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7915372745733"/>
          <c:y val="0.10812618069426902"/>
          <c:w val="0.87090107688760077"/>
          <c:h val="0.68439810137968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vollständig 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8-442A-92FF-EB10225D961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überwiegend </c:v>
                </c:pt>
              </c:strCache>
            </c:strRef>
          </c:tx>
          <c:spPr>
            <a:solidFill>
              <a:srgbClr val="ED93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Tabelle1!$C$2:$C$3</c:f>
              <c:numCache>
                <c:formatCode>General</c:formatCode>
                <c:ptCount val="2"/>
                <c:pt idx="0">
                  <c:v>14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8-442A-92FF-EB10225D9612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weiß nicht/k. A.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7CBC-4DFB-A749-664AFABAEB56}"/>
              </c:ext>
            </c:extLst>
          </c:dPt>
          <c:val>
            <c:numRef>
              <c:f>Tabelle1!$D$2:$D$3</c:f>
              <c:numCache>
                <c:formatCode>General</c:formatCode>
                <c:ptCount val="2"/>
                <c:pt idx="0" formatCode="#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8-442A-92FF-EB10225D9612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eher nicht </c:v>
                </c:pt>
              </c:strCache>
            </c:strRef>
          </c:tx>
          <c:spPr>
            <a:solidFill>
              <a:srgbClr val="B7B5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Tabelle1!$E$2:$E$3</c:f>
              <c:numCache>
                <c:formatCode>General</c:formatCode>
                <c:ptCount val="2"/>
                <c:pt idx="0">
                  <c:v>41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8-442A-92FF-EB10225D9612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gar nicht 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Tabelle1!$F$2:$F$3</c:f>
              <c:numCache>
                <c:formatCode>General</c:formatCode>
                <c:ptCount val="2"/>
                <c:pt idx="0">
                  <c:v>43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C-4DFB-A749-664AFABAE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9919587114629603E-2"/>
          <c:y val="7.8348611893807457E-2"/>
          <c:w val="0.92018890390680308"/>
          <c:h val="7.8580090332918573E-2"/>
        </c:manualLayout>
      </c:layout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8451268050105"/>
          <c:y val="0.10679496455600199"/>
          <c:w val="0.67285971135569067"/>
          <c:h val="0.8186981920885553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1B-42D0-A488-5A42DE36B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B-42D0-A488-5A42DE36B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1B-42D0-A488-5A42DE36B3BD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1B-42D0-A488-5A42DE36B3B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1B-42D0-A488-5A42DE36B3B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1B-42D0-A488-5A42DE36B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Tabelle1!$B$2:$B$13</c:f>
              <c:numCache>
                <c:formatCode>General</c:formatCode>
                <c:ptCount val="12"/>
                <c:pt idx="0">
                  <c:v>99</c:v>
                </c:pt>
                <c:pt idx="1">
                  <c:v>98</c:v>
                </c:pt>
                <c:pt idx="2">
                  <c:v>92</c:v>
                </c:pt>
                <c:pt idx="3">
                  <c:v>90</c:v>
                </c:pt>
                <c:pt idx="4">
                  <c:v>90</c:v>
                </c:pt>
                <c:pt idx="5">
                  <c:v>87</c:v>
                </c:pt>
                <c:pt idx="6">
                  <c:v>87</c:v>
                </c:pt>
                <c:pt idx="7">
                  <c:v>86</c:v>
                </c:pt>
                <c:pt idx="8">
                  <c:v>85</c:v>
                </c:pt>
                <c:pt idx="9">
                  <c:v>59</c:v>
                </c:pt>
                <c:pt idx="10">
                  <c:v>56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1B-42D0-A488-5A42DE36B3BD}"/>
            </c:ext>
          </c:extLst>
        </c:ser>
        <c:ser>
          <c:idx val="1"/>
          <c:order val="1"/>
          <c:spPr>
            <a:solidFill>
              <a:srgbClr val="EFEFEF"/>
            </a:solidFill>
            <a:ln>
              <a:noFill/>
            </a:ln>
            <a:effectLst/>
          </c:spPr>
          <c:invertIfNegative val="0"/>
          <c:val>
            <c:numRef>
              <c:f>Tabelle1!$C$2:$C$13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41</c:v>
                </c:pt>
                <c:pt idx="10">
                  <c:v>44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B-4305-BF10-7EAFC9045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8002944"/>
        <c:axId val="217786048"/>
      </c:barChart>
      <c:catAx>
        <c:axId val="218002944"/>
        <c:scaling>
          <c:orientation val="maxMin"/>
        </c:scaling>
        <c:delete val="1"/>
        <c:axPos val="l"/>
        <c:numFmt formatCode="###0" sourceLinked="1"/>
        <c:majorTickMark val="out"/>
        <c:minorTickMark val="none"/>
        <c:tickLblPos val="nextTo"/>
        <c:crossAx val="217786048"/>
        <c:crosses val="autoZero"/>
        <c:auto val="1"/>
        <c:lblAlgn val="ctr"/>
        <c:lblOffset val="50"/>
        <c:noMultiLvlLbl val="0"/>
      </c:catAx>
      <c:valAx>
        <c:axId val="2177860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8002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10228682570226E-2"/>
          <c:y val="0.10679496455600199"/>
          <c:w val="0.68713762418341162"/>
          <c:h val="0.8186981920885553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1B-42D0-A488-5A42DE36B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B-42D0-A488-5A42DE36B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1B-42D0-A488-5A42DE36B3BD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1B-42D0-A488-5A42DE36B3B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1B-42D0-A488-5A42DE36B3B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1B-42D0-A488-5A42DE36B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Tabelle1!$B$2:$B$12</c:f>
              <c:numCache>
                <c:formatCode>General</c:formatCode>
                <c:ptCount val="11"/>
                <c:pt idx="0">
                  <c:v>98</c:v>
                </c:pt>
                <c:pt idx="1">
                  <c:v>97</c:v>
                </c:pt>
                <c:pt idx="2">
                  <c:v>97</c:v>
                </c:pt>
                <c:pt idx="3">
                  <c:v>95</c:v>
                </c:pt>
                <c:pt idx="4">
                  <c:v>93</c:v>
                </c:pt>
                <c:pt idx="5">
                  <c:v>88</c:v>
                </c:pt>
                <c:pt idx="6">
                  <c:v>87</c:v>
                </c:pt>
                <c:pt idx="7">
                  <c:v>72</c:v>
                </c:pt>
                <c:pt idx="8">
                  <c:v>54</c:v>
                </c:pt>
                <c:pt idx="9">
                  <c:v>38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1B-42D0-A488-5A42DE36B3BD}"/>
            </c:ext>
          </c:extLst>
        </c:ser>
        <c:ser>
          <c:idx val="1"/>
          <c:order val="1"/>
          <c:spPr>
            <a:solidFill>
              <a:srgbClr val="EFEFEF"/>
            </a:solidFill>
            <a:ln>
              <a:noFill/>
            </a:ln>
            <a:effectLst/>
          </c:spPr>
          <c:invertIfNegative val="0"/>
          <c:val>
            <c:numRef>
              <c:f>Tabelle1!$C$2:$C$12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12</c:v>
                </c:pt>
                <c:pt idx="6">
                  <c:v>13</c:v>
                </c:pt>
                <c:pt idx="7">
                  <c:v>28</c:v>
                </c:pt>
                <c:pt idx="8">
                  <c:v>46</c:v>
                </c:pt>
                <c:pt idx="9">
                  <c:v>62</c:v>
                </c:pt>
                <c:pt idx="1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81B-42D0-A488-5A42DE36B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8002944"/>
        <c:axId val="217786048"/>
      </c:barChart>
      <c:catAx>
        <c:axId val="218002944"/>
        <c:scaling>
          <c:orientation val="maxMin"/>
        </c:scaling>
        <c:delete val="1"/>
        <c:axPos val="l"/>
        <c:numFmt formatCode="###0" sourceLinked="1"/>
        <c:majorTickMark val="out"/>
        <c:minorTickMark val="none"/>
        <c:tickLblPos val="nextTo"/>
        <c:crossAx val="217786048"/>
        <c:crosses val="autoZero"/>
        <c:auto val="1"/>
        <c:lblAlgn val="ctr"/>
        <c:lblOffset val="50"/>
        <c:noMultiLvlLbl val="0"/>
      </c:catAx>
      <c:valAx>
        <c:axId val="2177860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8002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36947505082848E-2"/>
          <c:y val="5.1855198514882982E-2"/>
          <c:w val="0.78792924361122441"/>
          <c:h val="0.800287358912466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auf jeden Fall/warscheinlich</c:v>
                </c:pt>
              </c:strCache>
            </c:strRef>
          </c:tx>
          <c:spPr>
            <a:ln w="19050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2045089473361413E-2"/>
                  <c:y val="5.2961617425567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A-4B77-AE3E-6C87945371D1}"/>
                </c:ext>
              </c:extLst>
            </c:dLbl>
            <c:dLbl>
              <c:idx val="4"/>
              <c:layout>
                <c:manualLayout>
                  <c:x val="-3.3024018498097905E-2"/>
                  <c:y val="3.4663018406724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A-4B77-AE3E-6C87945371D1}"/>
                </c:ext>
              </c:extLst>
            </c:dLbl>
            <c:dLbl>
              <c:idx val="5"/>
              <c:layout>
                <c:manualLayout>
                  <c:x val="-2.2305344876179124E-2"/>
                  <c:y val="3.4663018406724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A-4B77-AE3E-6C87945371D1}"/>
                </c:ext>
              </c:extLst>
            </c:dLbl>
            <c:dLbl>
              <c:idx val="6"/>
              <c:layout>
                <c:manualLayout>
                  <c:x val="-3.5924957953554396E-2"/>
                  <c:y val="-3.199663237543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EA-4B77-AE3E-6C8794537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2"/>
                    </a:solidFill>
                    <a:latin typeface="+mn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70</c:v>
                </c:pt>
                <c:pt idx="1">
                  <c:v>65</c:v>
                </c:pt>
                <c:pt idx="2">
                  <c:v>63</c:v>
                </c:pt>
                <c:pt idx="3">
                  <c:v>50</c:v>
                </c:pt>
                <c:pt idx="4">
                  <c:v>45</c:v>
                </c:pt>
                <c:pt idx="5">
                  <c:v>48</c:v>
                </c:pt>
                <c:pt idx="6">
                  <c:v>50</c:v>
                </c:pt>
                <c:pt idx="7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EA-4B77-AE3E-6C87945371D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wahrscheinlich nicht bzw. auf keinen Fall</c:v>
                </c:pt>
              </c:strCache>
            </c:strRef>
          </c:tx>
          <c:spPr>
            <a:ln>
              <a:solidFill>
                <a:srgbClr val="636255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7736936284909067E-2"/>
                  <c:y val="-4.7994948563156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EA-4B77-AE3E-6C87945371D1}"/>
                </c:ext>
              </c:extLst>
            </c:dLbl>
            <c:dLbl>
              <c:idx val="4"/>
              <c:layout>
                <c:manualLayout>
                  <c:x val="-3.2281562172713545E-2"/>
                  <c:y val="-3.7996000945832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A-4B77-AE3E-6C87945371D1}"/>
                </c:ext>
              </c:extLst>
            </c:dLbl>
            <c:dLbl>
              <c:idx val="5"/>
              <c:layout>
                <c:manualLayout>
                  <c:x val="-2.4452496914075968E-2"/>
                  <c:y val="-4.132898348494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A-4B77-AE3E-6C87945371D1}"/>
                </c:ext>
              </c:extLst>
            </c:dLbl>
            <c:dLbl>
              <c:idx val="6"/>
              <c:layout>
                <c:manualLayout>
                  <c:x val="-3.6010570649989221E-2"/>
                  <c:y val="4.8661545070978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A-4B77-AE3E-6C8794537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636255"/>
                    </a:solidFill>
                    <a:latin typeface="+mn-lt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26</c:v>
                </c:pt>
                <c:pt idx="1">
                  <c:v>33</c:v>
                </c:pt>
                <c:pt idx="2">
                  <c:v>32</c:v>
                </c:pt>
                <c:pt idx="3">
                  <c:v>48</c:v>
                </c:pt>
                <c:pt idx="4">
                  <c:v>53</c:v>
                </c:pt>
                <c:pt idx="5">
                  <c:v>49</c:v>
                </c:pt>
                <c:pt idx="6">
                  <c:v>48</c:v>
                </c:pt>
                <c:pt idx="7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EA-4B77-AE3E-6C87945371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281088"/>
        <c:axId val="143736832"/>
      </c:lineChart>
      <c:catAx>
        <c:axId val="14428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736832"/>
        <c:crossesAt val="0"/>
        <c:auto val="1"/>
        <c:lblAlgn val="ctr"/>
        <c:lblOffset val="200"/>
        <c:tickLblSkip val="1"/>
        <c:tickMarkSkip val="1"/>
        <c:noMultiLvlLbl val="0"/>
      </c:catAx>
      <c:valAx>
        <c:axId val="14373683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accent6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+mn-lt"/>
              </a:defRPr>
            </a:pPr>
            <a:endParaRPr lang="de-DE"/>
          </a:p>
        </c:txPr>
        <c:crossAx val="144281088"/>
        <c:crosses val="autoZero"/>
        <c:crossBetween val="between"/>
        <c:majorUnit val="2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36947505082848E-2"/>
          <c:y val="5.1855198514882982E-2"/>
          <c:w val="0.74786275682534653"/>
          <c:h val="0.800287358912466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auf jeden Fall/warscheinlich</c:v>
                </c:pt>
              </c:strCache>
            </c:strRef>
          </c:tx>
          <c:spPr>
            <a:ln w="19050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2045078454416937E-2"/>
                  <c:y val="-3.863478243174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A-4B77-AE3E-6C87945371D1}"/>
                </c:ext>
              </c:extLst>
            </c:dLbl>
            <c:dLbl>
              <c:idx val="4"/>
              <c:layout>
                <c:manualLayout>
                  <c:x val="-3.3024018498097905E-2"/>
                  <c:y val="3.4663018406724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A-4B77-AE3E-6C87945371D1}"/>
                </c:ext>
              </c:extLst>
            </c:dLbl>
            <c:dLbl>
              <c:idx val="5"/>
              <c:layout>
                <c:manualLayout>
                  <c:x val="-2.2305270355491544E-2"/>
                  <c:y val="-4.7119288722296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A-4B77-AE3E-6C87945371D1}"/>
                </c:ext>
              </c:extLst>
            </c:dLbl>
            <c:dLbl>
              <c:idx val="6"/>
              <c:layout>
                <c:manualLayout>
                  <c:x val="-3.5924957953554396E-2"/>
                  <c:y val="-3.199663237543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EA-4B77-AE3E-6C8794537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2"/>
                    </a:solidFill>
                    <a:latin typeface="+mn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73</c:v>
                </c:pt>
                <c:pt idx="1">
                  <c:v>70</c:v>
                </c:pt>
                <c:pt idx="2">
                  <c:v>60</c:v>
                </c:pt>
                <c:pt idx="3">
                  <c:v>51</c:v>
                </c:pt>
                <c:pt idx="4">
                  <c:v>46</c:v>
                </c:pt>
                <c:pt idx="5">
                  <c:v>49</c:v>
                </c:pt>
                <c:pt idx="6">
                  <c:v>51</c:v>
                </c:pt>
                <c:pt idx="7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EA-4B77-AE3E-6C87945371D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wahrscheinlich nicht bzw. auf keinen Fall</c:v>
                </c:pt>
              </c:strCache>
            </c:strRef>
          </c:tx>
          <c:spPr>
            <a:ln>
              <a:solidFill>
                <a:srgbClr val="636255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5628118525298058E-2"/>
                  <c:y val="4.3601228461926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EA-4B77-AE3E-6C87945371D1}"/>
                </c:ext>
              </c:extLst>
            </c:dLbl>
            <c:dLbl>
              <c:idx val="4"/>
              <c:layout>
                <c:manualLayout>
                  <c:x val="-3.2281562172713545E-2"/>
                  <c:y val="-3.7996000945832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A-4B77-AE3E-6C87945371D1}"/>
                </c:ext>
              </c:extLst>
            </c:dLbl>
            <c:dLbl>
              <c:idx val="5"/>
              <c:layout>
                <c:manualLayout>
                  <c:x val="-2.4452559228942052E-2"/>
                  <c:y val="4.3724610425956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A-4B77-AE3E-6C87945371D1}"/>
                </c:ext>
              </c:extLst>
            </c:dLbl>
            <c:dLbl>
              <c:idx val="6"/>
              <c:layout>
                <c:manualLayout>
                  <c:x val="-3.6010570649989221E-2"/>
                  <c:y val="4.8661545070978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A-4B77-AE3E-6C8794537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636255"/>
                    </a:solidFill>
                    <a:latin typeface="+mn-lt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23</c:v>
                </c:pt>
                <c:pt idx="1">
                  <c:v>22</c:v>
                </c:pt>
                <c:pt idx="2">
                  <c:v>36</c:v>
                </c:pt>
                <c:pt idx="3">
                  <c:v>46</c:v>
                </c:pt>
                <c:pt idx="4">
                  <c:v>50</c:v>
                </c:pt>
                <c:pt idx="5">
                  <c:v>46</c:v>
                </c:pt>
                <c:pt idx="6">
                  <c:v>47</c:v>
                </c:pt>
                <c:pt idx="7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EA-4B77-AE3E-6C87945371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281088"/>
        <c:axId val="143736832"/>
      </c:lineChart>
      <c:catAx>
        <c:axId val="14428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736832"/>
        <c:crossesAt val="0"/>
        <c:auto val="1"/>
        <c:lblAlgn val="ctr"/>
        <c:lblOffset val="200"/>
        <c:tickLblSkip val="1"/>
        <c:tickMarkSkip val="1"/>
        <c:noMultiLvlLbl val="0"/>
      </c:catAx>
      <c:valAx>
        <c:axId val="14373683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accent6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+mn-lt"/>
              </a:defRPr>
            </a:pPr>
            <a:endParaRPr lang="de-DE"/>
          </a:p>
        </c:txPr>
        <c:crossAx val="144281088"/>
        <c:crosses val="autoZero"/>
        <c:crossBetween val="between"/>
        <c:majorUnit val="2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0844A58-8488-4541-8387-886DBBBBE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4B363B-CA53-4E99-B897-5404A5E7B1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B5A3-5588-4C0F-BEE6-57F65210C4A1}" type="datetimeFigureOut">
              <a:rPr lang="de-DE" smtClean="0"/>
              <a:t>27.11.25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D2002E-745D-4877-A69D-33B76AED3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D21C41-264A-4304-B775-57C2C837B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20E3-3BAE-4042-9011-33A3CA7049A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98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EC68-99E0-4D72-9BA0-8254B5BF383F}" type="datetimeFigureOut">
              <a:rPr lang="de-DE" smtClean="0"/>
              <a:t>27.11.25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0CDE3-F594-4AB3-95CB-2FED7FACA5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80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52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786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979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8DC8-F945-BC97-3C12-4E0BBC47C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16F273-F173-9D1C-3930-BBA4A1724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BF537C2-ACB7-3987-DEB7-BFF5A5E24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EF5310-C26A-3840-02DD-44DDDBEDC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95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51C9-0EC3-C7FD-030F-F4C50F582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A73CA7-CF44-6CAC-41F5-B52D24EC8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4DB6B4-BE7C-AE76-7EFC-B914E2305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09648E-C70A-142B-AC4D-98801869B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02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81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B970-703C-76DF-5E33-EF74F8198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91988E-8A31-A921-42AA-AFFB23455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B58825-0CA0-14EC-F5D3-0618FA488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A30A9E-F50D-8999-DFC7-A9FE2BC94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568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612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6DCE9-BF0D-DAC7-1432-9C4D16430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D7EB23-C06A-A26C-3B07-0FEBB23B2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0ACA6F-B7B4-B8D8-2AB9-9385505B5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E43703-9BB3-F8CC-3553-BA2F790CC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126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7CF5-5CF7-28E9-5267-5055E353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687A708-1072-BF5D-794C-C6C56406D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376B9D-3874-417A-BF9C-5D68E49D0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A39545-6ABA-3665-3E08-6D5B5D035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775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91C4D-0366-58B5-64BE-31F26CEB3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D9A6ADE-D074-FFA5-E8CB-0FB21E235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6683C2-5D11-AA35-17DA-2956C91C6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AC5102-E088-AB99-CB81-1E3E3F94E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559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046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93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33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36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53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9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769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F9A97-C407-E6D2-052B-6693A2C7C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F0D11D-4E2A-108D-5E38-1C9A4DC01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1144A10-7940-26F6-0FF9-13C86DB33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788240-8E72-2A55-0C60-E49A18A62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93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739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8EFCEC6-2549-4ED8-B5D4-C19307197BFC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7397FF-D094-4FD7-BBCE-E026D14F6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658800"/>
            <a:ext cx="11161712" cy="832097"/>
          </a:xfrm>
        </p:spPr>
        <p:txBody>
          <a:bodyPr anchor="t"/>
          <a:lstStyle>
            <a:lvl1pPr algn="l">
              <a:defRPr sz="23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B8478A-25E4-4422-867A-69EDAC46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557338"/>
            <a:ext cx="11161712" cy="187166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5FEFF3-063F-4640-BCBA-E998259B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069-7D37-4CA7-BBF1-E2FE0F6A7047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B3C3D-1923-4440-B8D4-7CF88600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194B3-C571-4123-ACE9-8E993811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C9AF91-5B71-4A1F-B147-20E13B33B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361288"/>
            <a:ext cx="730800" cy="231492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723E823-5467-BAF3-B455-C9FE8B208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6"/>
          <a:stretch/>
        </p:blipFill>
        <p:spPr>
          <a:xfrm>
            <a:off x="10695647" y="209728"/>
            <a:ext cx="1147225" cy="6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8EFCEC6-2549-4ED8-B5D4-C19307197BFC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7397FF-D094-4FD7-BBCE-E026D14F6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658800"/>
            <a:ext cx="11161712" cy="832097"/>
          </a:xfrm>
        </p:spPr>
        <p:txBody>
          <a:bodyPr anchor="t"/>
          <a:lstStyle>
            <a:lvl1pPr algn="l">
              <a:defRPr sz="23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B8478A-25E4-4422-867A-69EDAC46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557338"/>
            <a:ext cx="11161712" cy="187166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5FEFF3-063F-4640-BCBA-E998259B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607-A5BD-4492-A170-0FE3DF1C87B0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B3C3D-1923-4440-B8D4-7CF88600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194B3-C571-4123-ACE9-8E993811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7">
            <a:extLst>
              <a:ext uri="{FF2B5EF4-FFF2-40B4-BE49-F238E27FC236}">
                <a16:creationId xmlns:a16="http://schemas.microsoft.com/office/drawing/2014/main" id="{3EC9AF91-5B71-4A1F-B147-20E13B33B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361288"/>
            <a:ext cx="730800" cy="231492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5E6B18-F5E7-08E0-F799-50CB84F41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6"/>
          <a:stretch/>
        </p:blipFill>
        <p:spPr>
          <a:xfrm>
            <a:off x="10695647" y="209728"/>
            <a:ext cx="1147225" cy="6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2B6FC-B30B-4B0C-B469-6E3FF2D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B64A9A-186F-442C-960B-91F6E508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A4060-40AA-4A09-BE45-7BF7BBF2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641B-DAE8-40DA-A9D9-EDD09E3F9417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DA365-97C9-4AEA-BCD5-0FF8741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12BA0-8816-4EFE-B20A-5162CA9A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960A2F-9C02-4827-BE27-01415FB0C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145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</p:spTree>
    <p:extLst>
      <p:ext uri="{BB962C8B-B14F-4D97-AF65-F5344CB8AC3E}">
        <p14:creationId xmlns:p14="http://schemas.microsoft.com/office/powerpoint/2010/main" val="29537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2B6FC-B30B-4B0C-B469-6E3FF2D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A4060-40AA-4A09-BE45-7BF7BBF2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5886-F3C7-4840-9546-E6071D25B6E3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DA365-97C9-4AEA-BCD5-0FF8741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12BA0-8816-4EFE-B20A-5162CA9A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960A2F-9C02-4827-BE27-01415FB0C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145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0F51B3E-C765-4C43-BC16-E8F5255C9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1" y="1557339"/>
            <a:ext cx="8966201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589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2B6FC-B30B-4B0C-B469-6E3FF2D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A4060-40AA-4A09-BE45-7BF7BBF2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A6F-53CD-4921-ACAC-CABBC7B8C5DF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DA365-97C9-4AEA-BCD5-0FF8741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8966200" cy="365125"/>
          </a:xfrm>
        </p:spPr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12BA0-8816-4EFE-B20A-5162CA9A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960A2F-9C02-4827-BE27-01415FB0C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000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0F51B3E-C765-4C43-BC16-E8F5255C9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2" y="1557339"/>
            <a:ext cx="4375151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010BD38-4D34-458F-A866-F2DC632F0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8275" y="1557339"/>
            <a:ext cx="4376738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292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2B6FC-B30B-4B0C-B469-6E3FF2D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A4060-40AA-4A09-BE45-7BF7BBF2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2BB-BA53-4CB3-B69E-24D0745C786E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DA365-97C9-4AEA-BCD5-0FF8741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12BA0-8816-4EFE-B20A-5162CA9A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960A2F-9C02-4827-BE27-01415FB0C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000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0F51B3E-C765-4C43-BC16-E8F5255C9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2" y="1557339"/>
            <a:ext cx="2844801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010BD38-4D34-458F-A866-F2DC632F0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9513" y="1557339"/>
            <a:ext cx="2844801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17DC0D2-456B-412E-A2BF-0F13F7163B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0214" y="1557339"/>
            <a:ext cx="2844800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615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25C1A-E990-484C-8348-F305814F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A813DD-6F43-4C89-860E-DC000D59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2B1-C3F9-4753-9A5A-91AC8C6A2229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60F372-8371-49B1-9648-B3F5D5F8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5BF12-0547-4DA3-80AE-6E63B603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4D44CC-83D4-4F97-BE53-6808CD0561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000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</p:spTree>
    <p:extLst>
      <p:ext uri="{BB962C8B-B14F-4D97-AF65-F5344CB8AC3E}">
        <p14:creationId xmlns:p14="http://schemas.microsoft.com/office/powerpoint/2010/main" val="188169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21A1D4-5F21-4D18-AEC3-0C86C54E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09B2-4A88-47EB-B80D-4D69B459AA0C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47A332-AD49-426E-ADD7-754287B2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70EC5-599F-49D2-AB3B-21992DE2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87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FD05D1-ACFD-4C77-BCFB-63845D35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58800"/>
            <a:ext cx="11161712" cy="8320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5A73A9-4BB1-4FF6-80CA-6460550A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1" y="1557339"/>
            <a:ext cx="11161713" cy="42973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7E30DA-3811-4348-991A-7AC4D341B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15550" y="6356350"/>
            <a:ext cx="113665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CF366CF3-F987-40BE-8A33-679612E7B226}" type="datetime1">
              <a:rPr lang="de-DE" smtClean="0"/>
              <a:t>27.11.25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332BF-5F56-4A68-A568-E64F5CFFC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8966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5C820-93C9-4175-A7EA-6F8EF446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466724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FAB3ADC-1FBB-4DE3-AE7B-AA8D31FE7B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004804D-1CE1-4DAE-B1F4-5225A4DF63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361288"/>
            <a:ext cx="730800" cy="2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300" kern="1200">
          <a:solidFill>
            <a:schemeClr val="tx1"/>
          </a:solidFill>
          <a:latin typeface="Lyon Ofc TT" panose="02000503070000020004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797050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tinental/Welle%2015/Tabellen%20Reifenk&#228;ufertracking%20Welle%2015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4E4B447-A20E-0C54-5E7C-B948D390CA26}"/>
              </a:ext>
            </a:extLst>
          </p:cNvPr>
          <p:cNvSpPr/>
          <p:nvPr/>
        </p:nvSpPr>
        <p:spPr>
          <a:xfrm>
            <a:off x="0" y="0"/>
            <a:ext cx="12192000" cy="6121101"/>
          </a:xfrm>
          <a:prstGeom prst="rect">
            <a:avLst/>
          </a:prstGeom>
          <a:solidFill>
            <a:srgbClr val="0080C8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A430F2-F2F3-D254-3D1E-D606A9BA4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sz="2400" dirty="0">
                <a:solidFill>
                  <a:schemeClr val="bg1"/>
                </a:solidFill>
              </a:rPr>
            </a:b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Die Schule aus Sicht der Schulleiterinnen und Schulleiter</a:t>
            </a:r>
            <a:endParaRPr lang="de-DE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5B8CE9-59B7-3912-7F0F-1C991E1E9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55" y="1557338"/>
            <a:ext cx="11161712" cy="18716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de-DE" dirty="0">
              <a:solidFill>
                <a:schemeClr val="bg1"/>
              </a:solidFill>
              <a:latin typeface="Lyon Ofc TT" panose="02000503070000020004" pitchFamily="2" charset="0"/>
              <a:ea typeface="NewsSans Light" panose="02000503040000020004" pitchFamily="2" charset="0"/>
              <a:cs typeface="Times New Roman (Textkörper CS)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de-DE" dirty="0">
              <a:solidFill>
                <a:schemeClr val="bg1"/>
              </a:solidFill>
              <a:latin typeface="Lyon Ofc TT" panose="02000503070000020004" pitchFamily="2" charset="0"/>
              <a:ea typeface="NewsSans Light" panose="02000503040000020004" pitchFamily="2" charset="0"/>
              <a:cs typeface="Times New Roman (Textkörper CS)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latin typeface="Lyon Ofc TT" panose="02000503070000020004" pitchFamily="2" charset="0"/>
                <a:ea typeface="NewsSans Light" panose="02000503040000020004" pitchFamily="2" charset="0"/>
                <a:cs typeface="Times New Roman (Textkörper CS)"/>
              </a:rPr>
              <a:t>Ergebnisse einer bundesweiten Repräsentativbefragung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de-DE" sz="1800" dirty="0">
              <a:solidFill>
                <a:srgbClr val="000000"/>
              </a:solidFill>
              <a:latin typeface="Lyon Ofc TT" panose="02000503070000020004" pitchFamily="2" charset="0"/>
              <a:ea typeface="NewsSans Light" panose="02000503040000020004" pitchFamily="2" charset="0"/>
              <a:cs typeface="Times New Roman (Textkörper CS)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latin typeface="Lyon Ofc TT" panose="02000503070000020004" pitchFamily="2" charset="0"/>
                <a:ea typeface="NewsSans Light" panose="02000503040000020004" pitchFamily="2" charset="0"/>
                <a:cs typeface="Times New Roman (Textkörper CS)"/>
              </a:rPr>
              <a:t>Auswertung Baden-Württemberg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626417-203D-7BB6-68A6-75552693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Die Schule aus Sicht der Schulleiterinnen und Schulleiter I November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40569D-9687-C01E-FBBF-987DF129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1</a:t>
            </a:fld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2C8B47-ACC1-1C12-A1A9-B4765E0C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5" y="423551"/>
            <a:ext cx="741157" cy="2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1B6D4BD-EC0C-9A98-C70F-7623B5DB7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45" y="658800"/>
            <a:ext cx="1717317" cy="10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15B7194-24D0-F8F6-0EA1-0D0EC9360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07946"/>
              </p:ext>
            </p:extLst>
          </p:nvPr>
        </p:nvGraphicFramePr>
        <p:xfrm>
          <a:off x="666253" y="2153535"/>
          <a:ext cx="9226683" cy="3760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6683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</a:tblGrid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mehr Anrechnungsstunden zur Erfüllung besonderer Aufgaben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Erhöhung der Leitungszeiten bei allen Schulen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02729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bessere personelle Ausstattung mit pädagogischen Fachkräften </a:t>
                      </a:r>
                    </a:p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(Stichwort: 'Multiprofessionelle Teams')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02910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Schulverwaltungsassistenz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28081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bessere personelle Ausstattung mit nicht-pädagogischen Fachkräften, </a:t>
                      </a:r>
                    </a:p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z.B. Schulsekretär/-innen, Hausmeister etc.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58592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Budgeterhöhung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81861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Einrichtung bzw. Beibehaltung der erweiterten Schulleitung </a:t>
                      </a:r>
                    </a:p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in allen Schulformen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753025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eine gesicherte Stellvertreter-Regelung für alle Schulen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16476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mehr Gestaltungsspielraum in ihrer Leitungsfunktion 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304063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flexible Arbeitszeitmodelle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311289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Jobsharing auf Leitungsstellen/Ermöglichung eines Schulleitungsteams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982556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Ausbau der Fort- und Weiterbildungen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978837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Verbesserungsbedarfe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66672"/>
              </p:ext>
            </p:extLst>
          </p:nvPr>
        </p:nvGraphicFramePr>
        <p:xfrm>
          <a:off x="657995" y="1497263"/>
          <a:ext cx="6636872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6872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Um die Aufgaben als Schulleitung noch besser erfüllen zu können,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wären als Verbesserungen (sehr) hilfreich: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2051C-CB6F-4124-9C79-0F275066A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438202"/>
              </p:ext>
            </p:extLst>
          </p:nvPr>
        </p:nvGraphicFramePr>
        <p:xfrm>
          <a:off x="4244994" y="1672385"/>
          <a:ext cx="7115886" cy="45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74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Belastungsfaktoren von Schulleitungen 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86464"/>
              </p:ext>
            </p:extLst>
          </p:nvPr>
        </p:nvGraphicFramePr>
        <p:xfrm>
          <a:off x="657995" y="1497263"/>
          <a:ext cx="6636872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6872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Schulleitungen werden zurzeit durch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die folgenden Dinge (sehr) stark belastet: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15B7194-24D0-F8F6-0EA1-0D0EC9360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32135"/>
              </p:ext>
            </p:extLst>
          </p:nvPr>
        </p:nvGraphicFramePr>
        <p:xfrm>
          <a:off x="666250" y="2150143"/>
          <a:ext cx="8791259" cy="3752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3772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  <a:gridCol w="3737487">
                  <a:extLst>
                    <a:ext uri="{9D8B030D-6E8A-4147-A177-3AD203B41FA5}">
                      <a16:colId xmlns:a16="http://schemas.microsoft.com/office/drawing/2014/main" val="1340093607"/>
                    </a:ext>
                  </a:extLst>
                </a:gridCol>
              </a:tblGrid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ein stetig wachsendes Aufgabenspektrum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steigende Verwaltungsarbeiten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02910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dass Politikerinnen und Politiker bei ihren Entscheidungen den </a:t>
                      </a:r>
                    </a:p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tatsächlichen Schulalltag nicht ausreichend beachten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28081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mangelndes Zeitbudget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58592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die Anspruchshaltung, dass die Schule alle aufkommenden </a:t>
                      </a:r>
                    </a:p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gesellschaftlichen Probleme lösen soll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81861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Überlastung des Kollegiums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753025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knappe Ressourcen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16476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Lehrkräftemangel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304063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zu wenig Möglichkeiten für gesundheitsfördernde </a:t>
                      </a:r>
                    </a:p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Maßnahmen für das Kollegium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311289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eine unzureichende Vorbereitung auf die Position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982556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zu wenige Fort- und Weiterbildungsmöglichkeiten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978837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2051C-CB6F-4124-9C79-0F275066A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006874"/>
              </p:ext>
            </p:extLst>
          </p:nvPr>
        </p:nvGraphicFramePr>
        <p:xfrm>
          <a:off x="4244994" y="1664364"/>
          <a:ext cx="7115886" cy="45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42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Weiterempfehlungsbereitschaft des Schulleitungsberufs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 100 Prozent fehlende Angaben = „weiß nicht“ I 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05862"/>
              </p:ext>
            </p:extLst>
          </p:nvPr>
        </p:nvGraphicFramePr>
        <p:xfrm>
          <a:off x="657995" y="1566934"/>
          <a:ext cx="6636872" cy="254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6872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würden den Beruf des Schulleiters weiterempfehlen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8" name="Object 76">
            <a:hlinkClick r:id="rId3" action="ppaction://hlinkfile"/>
            <a:extLst>
              <a:ext uri="{FF2B5EF4-FFF2-40B4-BE49-F238E27FC236}">
                <a16:creationId xmlns:a16="http://schemas.microsoft.com/office/drawing/2014/main" id="{25DB84D3-7C00-50DD-3F21-0C95DC7AA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041816"/>
              </p:ext>
            </p:extLst>
          </p:nvPr>
        </p:nvGraphicFramePr>
        <p:xfrm>
          <a:off x="631054" y="2213746"/>
          <a:ext cx="5684020" cy="388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E2677F04-FA53-1910-CB92-41FD6923D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9142"/>
              </p:ext>
            </p:extLst>
          </p:nvPr>
        </p:nvGraphicFramePr>
        <p:xfrm>
          <a:off x="2236069" y="2045028"/>
          <a:ext cx="1905861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861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4BFDC78-BDFF-E7B2-EE3D-13FFABC55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88891"/>
              </p:ext>
            </p:extLst>
          </p:nvPr>
        </p:nvGraphicFramePr>
        <p:xfrm>
          <a:off x="8528513" y="2045028"/>
          <a:ext cx="1905861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861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Deutschland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12" name="Tabelle 21">
            <a:extLst>
              <a:ext uri="{FF2B5EF4-FFF2-40B4-BE49-F238E27FC236}">
                <a16:creationId xmlns:a16="http://schemas.microsoft.com/office/drawing/2014/main" id="{0C4B1CC7-24AA-1E32-C0E1-0AA834A51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27442"/>
              </p:ext>
            </p:extLst>
          </p:nvPr>
        </p:nvGraphicFramePr>
        <p:xfrm>
          <a:off x="990328" y="5508079"/>
          <a:ext cx="450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00">
                  <a:extLst>
                    <a:ext uri="{9D8B030D-6E8A-4147-A177-3AD203B41FA5}">
                      <a16:colId xmlns:a16="http://schemas.microsoft.com/office/drawing/2014/main" val="2208403598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597010446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390625770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2477865435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619348096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272598393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845231710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098594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474097"/>
                  </a:ext>
                </a:extLst>
              </a:tr>
            </a:tbl>
          </a:graphicData>
        </a:graphic>
      </p:graphicFrame>
      <p:graphicFrame>
        <p:nvGraphicFramePr>
          <p:cNvPr id="15" name="Object 76">
            <a:hlinkClick r:id="rId3" action="ppaction://hlinkfile"/>
            <a:extLst>
              <a:ext uri="{FF2B5EF4-FFF2-40B4-BE49-F238E27FC236}">
                <a16:creationId xmlns:a16="http://schemas.microsoft.com/office/drawing/2014/main" id="{41FF4A5A-D2E5-79C5-12D0-E46D45B01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557838"/>
              </p:ext>
            </p:extLst>
          </p:nvPr>
        </p:nvGraphicFramePr>
        <p:xfrm>
          <a:off x="6676856" y="2222463"/>
          <a:ext cx="6022478" cy="388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Tabelle 21">
            <a:extLst>
              <a:ext uri="{FF2B5EF4-FFF2-40B4-BE49-F238E27FC236}">
                <a16:creationId xmlns:a16="http://schemas.microsoft.com/office/drawing/2014/main" id="{533196D5-B5E3-DED2-FF98-FE66B07B9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8512"/>
              </p:ext>
            </p:extLst>
          </p:nvPr>
        </p:nvGraphicFramePr>
        <p:xfrm>
          <a:off x="7043296" y="5508079"/>
          <a:ext cx="450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00">
                  <a:extLst>
                    <a:ext uri="{9D8B030D-6E8A-4147-A177-3AD203B41FA5}">
                      <a16:colId xmlns:a16="http://schemas.microsoft.com/office/drawing/2014/main" val="2208403598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597010446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390625770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2477865435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619348096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272598393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3845231710"/>
                    </a:ext>
                  </a:extLst>
                </a:gridCol>
                <a:gridCol w="563200">
                  <a:extLst>
                    <a:ext uri="{9D8B030D-6E8A-4147-A177-3AD203B41FA5}">
                      <a16:colId xmlns:a16="http://schemas.microsoft.com/office/drawing/2014/main" val="40346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474097"/>
                  </a:ext>
                </a:extLst>
              </a:tr>
            </a:tbl>
          </a:graphicData>
        </a:graphic>
      </p:graphicFrame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EF375B01-88F5-C829-E61D-4268D2BA4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8884"/>
              </p:ext>
            </p:extLst>
          </p:nvPr>
        </p:nvGraphicFramePr>
        <p:xfrm>
          <a:off x="2585735" y="4941168"/>
          <a:ext cx="261804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041">
                  <a:extLst>
                    <a:ext uri="{9D8B030D-6E8A-4147-A177-3AD203B41FA5}">
                      <a16:colId xmlns:a16="http://schemas.microsoft.com/office/drawing/2014/main" val="2958985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2"/>
                          </a:solidFill>
                        </a:rPr>
                        <a:t>wahrscheinlich nicht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bzw. auf keinen Fall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6014202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4D5BC0FD-A143-E6E0-DC73-133F2F781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43744"/>
              </p:ext>
            </p:extLst>
          </p:nvPr>
        </p:nvGraphicFramePr>
        <p:xfrm>
          <a:off x="2646696" y="2646489"/>
          <a:ext cx="366760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7608">
                  <a:extLst>
                    <a:ext uri="{9D8B030D-6E8A-4147-A177-3AD203B41FA5}">
                      <a16:colId xmlns:a16="http://schemas.microsoft.com/office/drawing/2014/main" val="2958985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</a:rPr>
                        <a:t>auf jeden Fall/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wahrscheinlich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601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9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2ABDD-64EA-E168-3585-CB8011910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E11EA6F-A510-6DDA-B997-F3CBDBB5F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46960"/>
              </p:ext>
            </p:extLst>
          </p:nvPr>
        </p:nvGraphicFramePr>
        <p:xfrm>
          <a:off x="666253" y="2145514"/>
          <a:ext cx="9226683" cy="4074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6683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</a:tblGrid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 Kinder, die Schüler/-innen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Gestaltungsmöglichkeiten, Gestaltungswille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02729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das Kollegium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02910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erfüllende Aufgabe, Freude an der Arbeit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28081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Verantwortungsgefühl, Pflichtbewusstsein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58592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Besitz passender Fähigkeiten und Eigenschaften für den Job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81861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keine (bessere) Alternative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753025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Hoffnung, dass sich die Rahmenbedingungen verbessern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16476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wichtige, sinnvolle Tätigkeit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304063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Überzeugung, Berufung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311289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erfahrene Wertschätzung und Anerkennung für meine Arbeit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982556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Verbundenheit zur Schule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978837"/>
                  </a:ext>
                </a:extLst>
              </a:tr>
              <a:tr h="31338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CDBD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865891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A6F58CB-37A2-A836-CE22-BB8B1A0B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Motivation, weiterhin als Schulleitung tätig zu sein 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1E424C15-C3D7-31CA-0862-C95AB5617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91101"/>
              </p:ext>
            </p:extLst>
          </p:nvPr>
        </p:nvGraphicFramePr>
        <p:xfrm>
          <a:off x="657995" y="1497263"/>
          <a:ext cx="6636872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6872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sind durch folgende Dinge motiviert,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weiterhin als Schulleitung tätig zu sein: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A1D24967-DD25-6D1D-B7C1-02710D9CB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713542"/>
              </p:ext>
            </p:extLst>
          </p:nvPr>
        </p:nvGraphicFramePr>
        <p:xfrm>
          <a:off x="4244994" y="1664364"/>
          <a:ext cx="7115886" cy="45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6FE8ABF-17D7-5FB3-CE0D-0FC3B59D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5937415"/>
            <a:ext cx="11276095" cy="766262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Schulleitungen, die den Schulleiterberuf wahrscheinlich nicht bzw. auf gar keinen Fall weiterempfehlen würden</a:t>
            </a:r>
            <a:endParaRPr lang="de-DE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offene Abfrage, Mehrfachnennungen möglich; aufgeführt sind Nennungen ab 5 Prozent I Angaben in </a:t>
            </a:r>
            <a:r>
              <a:rPr lang="de-DE" dirty="0">
                <a:solidFill>
                  <a:schemeClr val="bg2"/>
                </a:solidFill>
              </a:rPr>
              <a:t>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0075BBA-8381-952E-FF00-18AF450A2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07493"/>
              </p:ext>
            </p:extLst>
          </p:nvPr>
        </p:nvGraphicFramePr>
        <p:xfrm>
          <a:off x="5108995" y="1832198"/>
          <a:ext cx="5593962" cy="2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962">
                  <a:extLst>
                    <a:ext uri="{9D8B030D-6E8A-4147-A177-3AD203B41FA5}">
                      <a16:colId xmlns:a16="http://schemas.microsoft.com/office/drawing/2014/main" val="3714360441"/>
                    </a:ext>
                  </a:extLst>
                </a:gridCol>
                <a:gridCol w="1026000">
                  <a:extLst>
                    <a:ext uri="{9D8B030D-6E8A-4147-A177-3AD203B41FA5}">
                      <a16:colId xmlns:a16="http://schemas.microsoft.com/office/drawing/2014/main" val="412784251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015399492"/>
                    </a:ext>
                  </a:extLst>
                </a:gridCol>
              </a:tblGrid>
              <a:tr h="233711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Baden-Württemberg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1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36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6A9F9-C0DD-30D1-AA15-93B161877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2422E-463E-10B1-1DD4-D613F954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Aspekte für staatliche Fortbildungsangebote für Schulleitungen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F38524-87C8-F781-F72D-A001C9E8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5937415"/>
            <a:ext cx="11276095" cy="766262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Prozentsumme größer 100, da Mehrfachnennungen möglich I Angaben in </a:t>
            </a:r>
            <a:r>
              <a:rPr lang="de-DE" dirty="0">
                <a:solidFill>
                  <a:schemeClr val="bg2"/>
                </a:solidFill>
              </a:rPr>
              <a:t>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34955787-37B8-AC44-EFAD-4690AE699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02886"/>
              </p:ext>
            </p:extLst>
          </p:nvPr>
        </p:nvGraphicFramePr>
        <p:xfrm>
          <a:off x="4093182" y="1636375"/>
          <a:ext cx="7115886" cy="435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54D7DD6D-C6B9-0B5C-5F5C-7AD0B43CB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66689"/>
              </p:ext>
            </p:extLst>
          </p:nvPr>
        </p:nvGraphicFramePr>
        <p:xfrm>
          <a:off x="657995" y="1499717"/>
          <a:ext cx="6636872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6872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Bei staatlichen Fortbildungsangeboten für Schulleitungen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halten folgende Dinge besonders wichtig: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F7DEFE1-B208-F463-5F20-27851698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47117"/>
              </p:ext>
            </p:extLst>
          </p:nvPr>
        </p:nvGraphicFramePr>
        <p:xfrm>
          <a:off x="656926" y="2105372"/>
          <a:ext cx="3682318" cy="3510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2318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</a:tblGrid>
              <a:tr h="50144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Zeitfenster, um eine feste, regelmäßige Struktur für Fortbildungen festzulegen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50144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dass sich das staatliche Fortbildungsangebot stärker an </a:t>
                      </a:r>
                      <a:b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 Herausforderungen der Schulleitungen orientiert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02910"/>
                  </a:ext>
                </a:extLst>
              </a:tr>
              <a:tr h="50144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institutionalisierte Netzwerke, in denen Schulen und Schulleitungen voneinander lernen können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28081"/>
                  </a:ext>
                </a:extLst>
              </a:tr>
              <a:tr h="50144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dass das staatliche Fortbildungsangebot qualitativ hochwertiger gestaltet wird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58592"/>
                  </a:ext>
                </a:extLst>
              </a:tr>
              <a:tr h="50144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ein höheres Fortbildungsbudget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351018"/>
                  </a:ext>
                </a:extLst>
              </a:tr>
              <a:tr h="50144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dass es generell mehr staatliche Fortbildungsangebote gibt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71543"/>
                  </a:ext>
                </a:extLst>
              </a:tr>
              <a:tr h="5014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nichts davon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974826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8286EE0-2541-DD34-7E8D-1E4C2E0B5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66222"/>
              </p:ext>
            </p:extLst>
          </p:nvPr>
        </p:nvGraphicFramePr>
        <p:xfrm>
          <a:off x="4435231" y="1768030"/>
          <a:ext cx="5899524" cy="2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962">
                  <a:extLst>
                    <a:ext uri="{9D8B030D-6E8A-4147-A177-3AD203B41FA5}">
                      <a16:colId xmlns:a16="http://schemas.microsoft.com/office/drawing/2014/main" val="3714360441"/>
                    </a:ext>
                  </a:extLst>
                </a:gridCol>
                <a:gridCol w="1155600">
                  <a:extLst>
                    <a:ext uri="{9D8B030D-6E8A-4147-A177-3AD203B41FA5}">
                      <a16:colId xmlns:a16="http://schemas.microsoft.com/office/drawing/2014/main" val="4127842517"/>
                    </a:ext>
                  </a:extLst>
                </a:gridCol>
                <a:gridCol w="2371962">
                  <a:extLst>
                    <a:ext uri="{9D8B030D-6E8A-4147-A177-3AD203B41FA5}">
                      <a16:colId xmlns:a16="http://schemas.microsoft.com/office/drawing/2014/main" val="3015399492"/>
                    </a:ext>
                  </a:extLst>
                </a:gridCol>
              </a:tblGrid>
              <a:tr h="233711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Baden-Württemberg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1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29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A723AAA-F77C-E981-94B2-484BE7E05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89361"/>
              </p:ext>
            </p:extLst>
          </p:nvPr>
        </p:nvGraphicFramePr>
        <p:xfrm>
          <a:off x="658813" y="2364791"/>
          <a:ext cx="11176890" cy="3198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2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  <a:gridCol w="8221808">
                  <a:extLst>
                    <a:ext uri="{9D8B030D-6E8A-4147-A177-3AD203B41FA5}">
                      <a16:colId xmlns:a16="http://schemas.microsoft.com/office/drawing/2014/main" val="107087150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23349332"/>
                    </a:ext>
                  </a:extLst>
                </a:gridCol>
              </a:tblGrid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latin typeface="NewsSans Light" panose="02000503040000020004" pitchFamily="2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558046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298205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352340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541490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Deutschland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416002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163230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639049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962169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A0A263A-DFFC-6824-F81D-884884EDC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429692"/>
              </p:ext>
            </p:extLst>
          </p:nvPr>
        </p:nvGraphicFramePr>
        <p:xfrm>
          <a:off x="2340113" y="1909576"/>
          <a:ext cx="9921557" cy="400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nicht besetzter Lehrerstellen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65761"/>
              </p:ext>
            </p:extLst>
          </p:nvPr>
        </p:nvGraphicFramePr>
        <p:xfrm>
          <a:off x="2884515" y="1502428"/>
          <a:ext cx="7581209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1209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Von den eigentlich zur Verfügung stehenden Lehrkräftestellen (Vollzeitäquivalente) an der Schule waren zum Schuljahresbeginn nicht besetzt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934A5FCD-48B5-B4C4-637A-E7ADFE7B3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53452"/>
              </p:ext>
            </p:extLst>
          </p:nvPr>
        </p:nvGraphicFramePr>
        <p:xfrm>
          <a:off x="10455060" y="1923502"/>
          <a:ext cx="1380644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644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durchschnittliche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Anzahl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42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07EA1-084A-05EB-EA90-D7D91C914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41693-08C1-4E5B-7725-60AEF5C2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nicht-besetzter Lehrerstellen an Schulen mit unbesetzten Stellen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F13CAE-BFDD-01CF-3A04-208A454F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090738"/>
            <a:ext cx="9391567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Schulen, an denen mindestens eine der eigentlich zur Verfügung stehenden Lehrkräftestellen zum Beginn des laufenden Schuljahres nicht besetzt war durchschnittlicher Anteil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14611FA4-BD18-DF09-1D0B-211E9B91A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5470"/>
              </p:ext>
            </p:extLst>
          </p:nvPr>
        </p:nvGraphicFramePr>
        <p:xfrm>
          <a:off x="657995" y="1566934"/>
          <a:ext cx="8111536" cy="254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1536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Von den eigentlich zur Verfügung stehenden Lehrkräftestellen an der Schule sind zurzeit nicht besetzt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1AEF5B3-4F64-2FE6-6E20-C657AA82A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836265"/>
              </p:ext>
            </p:extLst>
          </p:nvPr>
        </p:nvGraphicFramePr>
        <p:xfrm>
          <a:off x="357704" y="1973307"/>
          <a:ext cx="9622318" cy="399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CD60385-635A-7A9D-ABBA-72EDD7AD5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52710"/>
              </p:ext>
            </p:extLst>
          </p:nvPr>
        </p:nvGraphicFramePr>
        <p:xfrm>
          <a:off x="4296008" y="2437573"/>
          <a:ext cx="261804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041">
                  <a:extLst>
                    <a:ext uri="{9D8B030D-6E8A-4147-A177-3AD203B41FA5}">
                      <a16:colId xmlns:a16="http://schemas.microsoft.com/office/drawing/2014/main" val="2958985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</a:rPr>
                        <a:t>Baden-Württemberg</a:t>
                      </a:r>
                      <a:endParaRPr lang="de-DE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601420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B468337-1323-06B2-9EE6-0CAF02387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71342"/>
              </p:ext>
            </p:extLst>
          </p:nvPr>
        </p:nvGraphicFramePr>
        <p:xfrm>
          <a:off x="4296008" y="3783919"/>
          <a:ext cx="261804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041">
                  <a:extLst>
                    <a:ext uri="{9D8B030D-6E8A-4147-A177-3AD203B41FA5}">
                      <a16:colId xmlns:a16="http://schemas.microsoft.com/office/drawing/2014/main" val="2958985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accent2"/>
                          </a:solidFill>
                        </a:rPr>
                        <a:t>Deutschland</a:t>
                      </a:r>
                      <a:endParaRPr lang="de-DE" sz="1200" b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6014202"/>
                  </a:ext>
                </a:extLst>
              </a:tr>
            </a:tbl>
          </a:graphicData>
        </a:graphic>
      </p:graphicFrame>
      <p:graphicFrame>
        <p:nvGraphicFramePr>
          <p:cNvPr id="10" name="Tabelle 21">
            <a:extLst>
              <a:ext uri="{FF2B5EF4-FFF2-40B4-BE49-F238E27FC236}">
                <a16:creationId xmlns:a16="http://schemas.microsoft.com/office/drawing/2014/main" id="{4ED9F32A-98E2-12AC-B7EA-9C56976ED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98621"/>
              </p:ext>
            </p:extLst>
          </p:nvPr>
        </p:nvGraphicFramePr>
        <p:xfrm>
          <a:off x="999037" y="5525497"/>
          <a:ext cx="849022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889">
                  <a:extLst>
                    <a:ext uri="{9D8B030D-6E8A-4147-A177-3AD203B41FA5}">
                      <a16:colId xmlns:a16="http://schemas.microsoft.com/office/drawing/2014/main" val="2208403598"/>
                    </a:ext>
                  </a:extLst>
                </a:gridCol>
                <a:gridCol w="1212889">
                  <a:extLst>
                    <a:ext uri="{9D8B030D-6E8A-4147-A177-3AD203B41FA5}">
                      <a16:colId xmlns:a16="http://schemas.microsoft.com/office/drawing/2014/main" val="3597010446"/>
                    </a:ext>
                  </a:extLst>
                </a:gridCol>
                <a:gridCol w="1212889">
                  <a:extLst>
                    <a:ext uri="{9D8B030D-6E8A-4147-A177-3AD203B41FA5}">
                      <a16:colId xmlns:a16="http://schemas.microsoft.com/office/drawing/2014/main" val="3390625770"/>
                    </a:ext>
                  </a:extLst>
                </a:gridCol>
                <a:gridCol w="1212889">
                  <a:extLst>
                    <a:ext uri="{9D8B030D-6E8A-4147-A177-3AD203B41FA5}">
                      <a16:colId xmlns:a16="http://schemas.microsoft.com/office/drawing/2014/main" val="2477865435"/>
                    </a:ext>
                  </a:extLst>
                </a:gridCol>
                <a:gridCol w="1212889">
                  <a:extLst>
                    <a:ext uri="{9D8B030D-6E8A-4147-A177-3AD203B41FA5}">
                      <a16:colId xmlns:a16="http://schemas.microsoft.com/office/drawing/2014/main" val="619348096"/>
                    </a:ext>
                  </a:extLst>
                </a:gridCol>
                <a:gridCol w="1212889">
                  <a:extLst>
                    <a:ext uri="{9D8B030D-6E8A-4147-A177-3AD203B41FA5}">
                      <a16:colId xmlns:a16="http://schemas.microsoft.com/office/drawing/2014/main" val="3272598393"/>
                    </a:ext>
                  </a:extLst>
                </a:gridCol>
                <a:gridCol w="1212889">
                  <a:extLst>
                    <a:ext uri="{9D8B030D-6E8A-4147-A177-3AD203B41FA5}">
                      <a16:colId xmlns:a16="http://schemas.microsoft.com/office/drawing/2014/main" val="3845231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474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487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Beschäftigung von Personen ohne Lehramtsqualifikation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*</a:t>
            </a:r>
            <a:r>
              <a:rPr lang="de-DE" baseline="30000" dirty="0">
                <a:solidFill>
                  <a:srgbClr val="636255"/>
                </a:solidFill>
              </a:rPr>
              <a:t>)</a:t>
            </a:r>
            <a:r>
              <a:rPr lang="de-DE" dirty="0">
                <a:solidFill>
                  <a:srgbClr val="636255"/>
                </a:solidFill>
              </a:rPr>
              <a:t> Umformulierung der Fragestellung (Streichung des Begriffs „Seiteneinsteiger bzw. Seiteneinsteigerinnen“) I 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51756"/>
              </p:ext>
            </p:extLst>
          </p:nvPr>
        </p:nvGraphicFramePr>
        <p:xfrm>
          <a:off x="657995" y="1566934"/>
          <a:ext cx="8111536" cy="254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1536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An der Schule sind momentan Personen beschäftigt, die keine vorhergehende Lehramtsqualifikation erworben hatten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DEE3674-7CC7-A95F-7E42-E8873C2CC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50653"/>
              </p:ext>
            </p:extLst>
          </p:nvPr>
        </p:nvGraphicFramePr>
        <p:xfrm>
          <a:off x="357704" y="1973307"/>
          <a:ext cx="9622318" cy="399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C935414-5ABC-439B-5935-2DA0A5832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35043"/>
              </p:ext>
            </p:extLst>
          </p:nvPr>
        </p:nvGraphicFramePr>
        <p:xfrm>
          <a:off x="4588181" y="4415019"/>
          <a:ext cx="261804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041">
                  <a:extLst>
                    <a:ext uri="{9D8B030D-6E8A-4147-A177-3AD203B41FA5}">
                      <a16:colId xmlns:a16="http://schemas.microsoft.com/office/drawing/2014/main" val="2958985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</a:rPr>
                        <a:t>Baden-Württemberg</a:t>
                      </a:r>
                      <a:endParaRPr lang="de-DE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601420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51A6E70-8951-D7DF-0D66-941EC336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203191"/>
              </p:ext>
            </p:extLst>
          </p:nvPr>
        </p:nvGraphicFramePr>
        <p:xfrm>
          <a:off x="4322430" y="2901782"/>
          <a:ext cx="261804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041">
                  <a:extLst>
                    <a:ext uri="{9D8B030D-6E8A-4147-A177-3AD203B41FA5}">
                      <a16:colId xmlns:a16="http://schemas.microsoft.com/office/drawing/2014/main" val="2958985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accent2"/>
                          </a:solidFill>
                        </a:rPr>
                        <a:t>Deutschland</a:t>
                      </a:r>
                      <a:endParaRPr lang="de-DE" sz="1200" b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6014202"/>
                  </a:ext>
                </a:extLst>
              </a:tr>
            </a:tbl>
          </a:graphicData>
        </a:graphic>
      </p:graphicFrame>
      <p:graphicFrame>
        <p:nvGraphicFramePr>
          <p:cNvPr id="10" name="Tabelle 21">
            <a:extLst>
              <a:ext uri="{FF2B5EF4-FFF2-40B4-BE49-F238E27FC236}">
                <a16:creationId xmlns:a16="http://schemas.microsoft.com/office/drawing/2014/main" id="{17B5275B-468E-54DD-0896-A916ADE9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55295"/>
              </p:ext>
            </p:extLst>
          </p:nvPr>
        </p:nvGraphicFramePr>
        <p:xfrm>
          <a:off x="999037" y="5525497"/>
          <a:ext cx="84902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278">
                  <a:extLst>
                    <a:ext uri="{9D8B030D-6E8A-4147-A177-3AD203B41FA5}">
                      <a16:colId xmlns:a16="http://schemas.microsoft.com/office/drawing/2014/main" val="2208403598"/>
                    </a:ext>
                  </a:extLst>
                </a:gridCol>
                <a:gridCol w="1061278">
                  <a:extLst>
                    <a:ext uri="{9D8B030D-6E8A-4147-A177-3AD203B41FA5}">
                      <a16:colId xmlns:a16="http://schemas.microsoft.com/office/drawing/2014/main" val="3597010446"/>
                    </a:ext>
                  </a:extLst>
                </a:gridCol>
                <a:gridCol w="1061278">
                  <a:extLst>
                    <a:ext uri="{9D8B030D-6E8A-4147-A177-3AD203B41FA5}">
                      <a16:colId xmlns:a16="http://schemas.microsoft.com/office/drawing/2014/main" val="3390625770"/>
                    </a:ext>
                  </a:extLst>
                </a:gridCol>
                <a:gridCol w="1061278">
                  <a:extLst>
                    <a:ext uri="{9D8B030D-6E8A-4147-A177-3AD203B41FA5}">
                      <a16:colId xmlns:a16="http://schemas.microsoft.com/office/drawing/2014/main" val="2477865435"/>
                    </a:ext>
                  </a:extLst>
                </a:gridCol>
                <a:gridCol w="1061278">
                  <a:extLst>
                    <a:ext uri="{9D8B030D-6E8A-4147-A177-3AD203B41FA5}">
                      <a16:colId xmlns:a16="http://schemas.microsoft.com/office/drawing/2014/main" val="619348096"/>
                    </a:ext>
                  </a:extLst>
                </a:gridCol>
                <a:gridCol w="1061278">
                  <a:extLst>
                    <a:ext uri="{9D8B030D-6E8A-4147-A177-3AD203B41FA5}">
                      <a16:colId xmlns:a16="http://schemas.microsoft.com/office/drawing/2014/main" val="3272598393"/>
                    </a:ext>
                  </a:extLst>
                </a:gridCol>
                <a:gridCol w="1061278">
                  <a:extLst>
                    <a:ext uri="{9D8B030D-6E8A-4147-A177-3AD203B41FA5}">
                      <a16:colId xmlns:a16="http://schemas.microsoft.com/office/drawing/2014/main" val="3845231710"/>
                    </a:ext>
                  </a:extLst>
                </a:gridCol>
                <a:gridCol w="1061278">
                  <a:extLst>
                    <a:ext uri="{9D8B030D-6E8A-4147-A177-3AD203B41FA5}">
                      <a16:colId xmlns:a16="http://schemas.microsoft.com/office/drawing/2014/main" val="3060468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2023 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474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88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427DF-8604-7713-070B-B66D9AB9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883734F2-B63C-8491-8BDB-8F0D09C5A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80215"/>
              </p:ext>
            </p:extLst>
          </p:nvPr>
        </p:nvGraphicFramePr>
        <p:xfrm>
          <a:off x="658813" y="2364791"/>
          <a:ext cx="11176890" cy="3198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2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  <a:gridCol w="8221808">
                  <a:extLst>
                    <a:ext uri="{9D8B030D-6E8A-4147-A177-3AD203B41FA5}">
                      <a16:colId xmlns:a16="http://schemas.microsoft.com/office/drawing/2014/main" val="107087150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23349332"/>
                    </a:ext>
                  </a:extLst>
                </a:gridCol>
              </a:tblGrid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dirty="0">
                        <a:solidFill>
                          <a:srgbClr val="000000"/>
                        </a:solidFill>
                        <a:latin typeface="NewsSans Light" panose="02000503040000020004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558046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298205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352340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541490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Deutschland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416002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163230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639049"/>
                  </a:ext>
                </a:extLst>
              </a:tr>
              <a:tr h="355365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Sans Light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962169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A335007-3383-C2EB-B243-56AA87045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309053"/>
              </p:ext>
            </p:extLst>
          </p:nvPr>
        </p:nvGraphicFramePr>
        <p:xfrm>
          <a:off x="2340113" y="1886954"/>
          <a:ext cx="9921557" cy="403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A9F0B66-E22D-E89C-8A26-B55EE024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Zukünftige Betroffenheit vom Lehrkräftemangel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E807F7-8952-5B2C-EB36-3F071EAC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04022E93-9B7F-68DC-E14A-AF3A9EE8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70316"/>
              </p:ext>
            </p:extLst>
          </p:nvPr>
        </p:nvGraphicFramePr>
        <p:xfrm>
          <a:off x="2884515" y="1606701"/>
          <a:ext cx="7581209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1209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schätzen, dass ihre Schule zukünftig von Lehrkräftemangel betroffen sein werden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69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B11F-8E9D-BEBB-41A6-61CAA9A5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1B7AE-1451-5654-C321-EEDD5185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Zufriedenheit mit der Schulpolitik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3F71C9-E64D-971F-4293-770A2FC7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1430B2A6-202B-6EC9-6C55-C900995E5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20605"/>
              </p:ext>
            </p:extLst>
          </p:nvPr>
        </p:nvGraphicFramePr>
        <p:xfrm>
          <a:off x="2845060" y="1614722"/>
          <a:ext cx="896620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620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Mit der Schulpolitik ihrer Landesregierung sind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B56401C-0E53-ACE3-238E-6D7307103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54266"/>
              </p:ext>
            </p:extLst>
          </p:nvPr>
        </p:nvGraphicFramePr>
        <p:xfrm>
          <a:off x="1689079" y="1724410"/>
          <a:ext cx="9943680" cy="372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31CB441D-BDC0-B64A-3FDD-3104D8E3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26198"/>
              </p:ext>
            </p:extLst>
          </p:nvPr>
        </p:nvGraphicFramePr>
        <p:xfrm>
          <a:off x="654260" y="2148670"/>
          <a:ext cx="2192306" cy="2526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711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71234012"/>
                    </a:ext>
                  </a:extLst>
                </a:gridCol>
                <a:gridCol w="710195">
                  <a:extLst>
                    <a:ext uri="{9D8B030D-6E8A-4147-A177-3AD203B41FA5}">
                      <a16:colId xmlns:a16="http://schemas.microsoft.com/office/drawing/2014/main" val="4197202879"/>
                    </a:ext>
                  </a:extLst>
                </a:gridCol>
              </a:tblGrid>
              <a:tr h="126324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7298205"/>
                  </a:ext>
                </a:extLst>
              </a:tr>
              <a:tr h="126324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62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93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3330C-39E9-400C-8F90-D178758F8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Studiendesign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46BF912-DACE-95F0-A40F-8A84848A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84925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Die Schule aus Sicht der Schulleiterinnen und Schulleiter I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08398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63F77-B9B0-6A2D-A185-4C662F07C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31A2142-44CA-0824-3B18-3334ED7DB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061879"/>
              </p:ext>
            </p:extLst>
          </p:nvPr>
        </p:nvGraphicFramePr>
        <p:xfrm>
          <a:off x="4714575" y="1962487"/>
          <a:ext cx="6460546" cy="414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kt 1">
            <a:extLst>
              <a:ext uri="{FF2B5EF4-FFF2-40B4-BE49-F238E27FC236}">
                <a16:creationId xmlns:a16="http://schemas.microsoft.com/office/drawing/2014/main" id="{6FDE7726-7B91-1AED-F5CD-FA151C630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173143"/>
              </p:ext>
            </p:extLst>
          </p:nvPr>
        </p:nvGraphicFramePr>
        <p:xfrm>
          <a:off x="4194223" y="1808159"/>
          <a:ext cx="7998081" cy="486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9BE132D-AFDE-B227-C101-460B8172C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71195"/>
              </p:ext>
            </p:extLst>
          </p:nvPr>
        </p:nvGraphicFramePr>
        <p:xfrm>
          <a:off x="657993" y="2014638"/>
          <a:ext cx="4399319" cy="3765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9319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</a:tblGrid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unkoordinierte, halbherzige Umsetzung von Reformen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fehlende Bedarfsorientierung und Praxistauglichkeit der Schulpolitik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02729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Arbeitsbelastung, neue Aufgaben, keine Zeit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02910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keine Unterstützung durch Schulpolitik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28081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Kritik an der pädagogischen Ausrichtung der Schulpolitik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58592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Lehrkräfte- bzw. Personalmangel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960080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zu viel Bürokratie, Verwaltungstätigkeiten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22481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unzureichende finanzielle Mittel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736840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schlechte Rahmenbedingungen, Unzufriedenheit (allg.)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422484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Inklusion und Integration ohne entsprechende Ressourcen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900554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unzureichende Ausstattung (auch Gebäude, Räume)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256430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zu wenig Entscheidungsspielraum für die Schule / Schulleitung</a:t>
                      </a:r>
                      <a:endParaRPr lang="de-DE" sz="1200" b="0" i="0" kern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103390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DDFC211-21CD-CC48-3A64-123E0831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Gründe für die Unzufriedenheit mit der Schulpolitik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C0E929-C18B-7FC9-48E0-9475C439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189972"/>
            <a:ext cx="9904913" cy="365125"/>
          </a:xfrm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Schulleitungen, die mit der Schulpolitik ihrer Landesregierung unzufrieden sind</a:t>
            </a:r>
            <a:br>
              <a:rPr lang="de-DE" dirty="0">
                <a:solidFill>
                  <a:srgbClr val="636255"/>
                </a:solidFill>
              </a:rPr>
            </a:br>
            <a:r>
              <a:rPr lang="de-DE" dirty="0">
                <a:solidFill>
                  <a:srgbClr val="636255"/>
                </a:solidFill>
              </a:rPr>
              <a:t>offene Abfrage, Mehrfachnennungen möglich, aufgeführt sind Nennungen ab 9 Prozent I 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5AAE28FE-B926-1355-789F-5D71F12CC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98754"/>
              </p:ext>
            </p:extLst>
          </p:nvPr>
        </p:nvGraphicFramePr>
        <p:xfrm>
          <a:off x="657995" y="1497263"/>
          <a:ext cx="6636872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6872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sind aus folgenden Gründen unzufrieden mit der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Schulpolitik ihrer Landesregierung: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021F3344-F279-4592-B170-3C6BFD37FE9F}"/>
              </a:ext>
            </a:extLst>
          </p:cNvPr>
          <p:cNvSpPr/>
          <p:nvPr/>
        </p:nvSpPr>
        <p:spPr>
          <a:xfrm>
            <a:off x="10668257" y="4014373"/>
            <a:ext cx="300447" cy="18374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CE0781F-F240-949D-8874-628F142D252C}"/>
              </a:ext>
            </a:extLst>
          </p:cNvPr>
          <p:cNvSpPr/>
          <p:nvPr/>
        </p:nvSpPr>
        <p:spPr>
          <a:xfrm>
            <a:off x="10949781" y="3920034"/>
            <a:ext cx="1242219" cy="397417"/>
          </a:xfrm>
          <a:prstGeom prst="rect">
            <a:avLst/>
          </a:prstGeom>
          <a:ln>
            <a:noFill/>
          </a:ln>
        </p:spPr>
        <p:txBody>
          <a:bodyPr wrap="square" lIns="90000" tIns="46800" rIns="90000" bIns="46800" anchor="b">
            <a:spAutoFit/>
          </a:bodyPr>
          <a:lstStyle/>
          <a:p>
            <a:pPr>
              <a:lnSpc>
                <a:spcPct val="82000"/>
              </a:lnSpc>
              <a:spcBef>
                <a:spcPts val="0"/>
              </a:spcBef>
              <a:buClrTx/>
              <a:buFontTx/>
              <a:buNone/>
            </a:pPr>
            <a:r>
              <a:rPr lang="de-DE" altLang="de-DE" sz="1200" b="1" dirty="0"/>
              <a:t>Baden-</a:t>
            </a:r>
          </a:p>
          <a:p>
            <a:pPr>
              <a:lnSpc>
                <a:spcPct val="82000"/>
              </a:lnSpc>
              <a:spcBef>
                <a:spcPts val="0"/>
              </a:spcBef>
              <a:buClrTx/>
              <a:buFontTx/>
              <a:buNone/>
            </a:pPr>
            <a:r>
              <a:rPr lang="de-DE" altLang="de-DE" sz="1200" b="1" dirty="0"/>
              <a:t>Württemberg</a:t>
            </a:r>
            <a:endParaRPr lang="de-DE" altLang="de-DE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214809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2267729-B0A3-DEEA-10C7-BB5B019D0420}"/>
              </a:ext>
            </a:extLst>
          </p:cNvPr>
          <p:cNvSpPr/>
          <p:nvPr/>
        </p:nvSpPr>
        <p:spPr>
          <a:xfrm>
            <a:off x="593782" y="3918280"/>
            <a:ext cx="4561297" cy="1925346"/>
          </a:xfrm>
          <a:prstGeom prst="rect">
            <a:avLst/>
          </a:prstGeom>
        </p:spPr>
        <p:txBody>
          <a:bodyPr wrap="square" lIns="77925" tIns="38963" rIns="77925" bIns="38963" anchor="b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forsa</a:t>
            </a:r>
          </a:p>
          <a:p>
            <a:r>
              <a:rPr lang="de-DE" sz="1200" dirty="0">
                <a:solidFill>
                  <a:schemeClr val="bg1"/>
                </a:solidFill>
              </a:rPr>
              <a:t>Gesellschaft für Sozialforschung</a:t>
            </a:r>
          </a:p>
          <a:p>
            <a:r>
              <a:rPr lang="de-DE" sz="1200" dirty="0">
                <a:solidFill>
                  <a:schemeClr val="bg1"/>
                </a:solidFill>
              </a:rPr>
              <a:t>und statistische Analysen mbH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Gutenbergstr. 2</a:t>
            </a:r>
          </a:p>
          <a:p>
            <a:r>
              <a:rPr lang="de-DE" sz="1200" dirty="0">
                <a:solidFill>
                  <a:schemeClr val="bg1"/>
                </a:solidFill>
              </a:rPr>
              <a:t>10587 Berlin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Tel.: +49. 30. 62882-0</a:t>
            </a:r>
          </a:p>
          <a:p>
            <a:r>
              <a:rPr lang="de-DE" sz="1200" dirty="0">
                <a:solidFill>
                  <a:schemeClr val="bg1"/>
                </a:solidFill>
              </a:rPr>
              <a:t>Fax: +49. 30. 62882-400</a:t>
            </a:r>
          </a:p>
          <a:p>
            <a:r>
              <a:rPr lang="de-DE" sz="1200" dirty="0">
                <a:solidFill>
                  <a:schemeClr val="bg1"/>
                </a:solidFill>
              </a:rPr>
              <a:t>E-Mail: info@forsa.de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2EE8643-151A-9429-21DF-40DAA0DA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84925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Die Schule aus Sicht der Schulleiterinnen und Schulleiter I November 2025 </a:t>
            </a:r>
          </a:p>
        </p:txBody>
      </p:sp>
    </p:spTree>
    <p:extLst>
      <p:ext uri="{BB962C8B-B14F-4D97-AF65-F5344CB8AC3E}">
        <p14:creationId xmlns:p14="http://schemas.microsoft.com/office/powerpoint/2010/main" val="426828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503C7-F15D-4F2D-965D-EB7721B6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58800"/>
            <a:ext cx="11161712" cy="832097"/>
          </a:xfrm>
        </p:spPr>
        <p:txBody>
          <a:bodyPr/>
          <a:lstStyle/>
          <a:p>
            <a:r>
              <a:rPr lang="de-DE" sz="2300" dirty="0"/>
              <a:t>Studiendesign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0E558F0B-9393-32F5-BE06-C80C8B876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1493812"/>
            <a:ext cx="106949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algn="l">
              <a:spcBef>
                <a:spcPct val="40000"/>
              </a:spcBef>
              <a:buClr>
                <a:schemeClr val="tx1"/>
              </a:buClr>
              <a:buChar char="–"/>
              <a:tabLst>
                <a:tab pos="2381250" algn="l"/>
                <a:tab pos="4572000" algn="r"/>
                <a:tab pos="46672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571500" indent="-190500" algn="l"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87450" indent="-228600" algn="l"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6550" indent="-228600" algn="l"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25650" indent="-228600" algn="l">
              <a:spcBef>
                <a:spcPct val="40000"/>
              </a:spcBef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48285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4005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9725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5445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Grundgesamtheit:	Schulleiterinnen und Schulleiter allgemeinbildender Schulen in Deutschland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Stichprobengröße:	1.312 Schulleiterinnen und Schulleiter (darunter 258</a:t>
            </a:r>
            <a:r>
              <a:rPr lang="de-DE" sz="1600" b="0" dirty="0">
                <a:latin typeface="+mn-lt"/>
                <a:cs typeface="Arial" charset="0"/>
              </a:rPr>
              <a:t> in Baden-Württemberg)</a:t>
            </a: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Erhebungsmethode:	Computergestützte Telefoninterviews (CATI)/Online-Befragung</a:t>
            </a:r>
            <a:endParaRPr lang="de-DE" altLang="de-DE" sz="1600" b="0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Untersuchungszeitraum:	15. September bis 17. Oktober 2025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spcBef>
                <a:spcPct val="0"/>
              </a:spcBef>
              <a:buClr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Fehlertoleranz:	+/- 3 Prozentpunkte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07A0CBB-BA57-7FAD-87FE-5FE3EA54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84925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Die Schule aus Sicht der Schulleiterinnen und Schulleiter I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3959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3330C-39E9-400C-8F90-D178758F8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für Baden-Württemberg im Detail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8691C808-4598-002F-DE9D-5CC83C27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84925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Die Schule aus Sicht der Schulleiterinnen und Schulleiter I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61171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15B7194-24D0-F8F6-0EA1-0D0EC9360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1813"/>
              </p:ext>
            </p:extLst>
          </p:nvPr>
        </p:nvGraphicFramePr>
        <p:xfrm>
          <a:off x="653718" y="2148957"/>
          <a:ext cx="2976123" cy="3753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123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</a:tblGrid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Lehrkräftemangel (allg.)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Bildungspolitik, Behörden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28081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Inklusion und Integration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58592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Arbeitsbelastung, Zeitmangel (allg.)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81861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Bürokratie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753025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Gebäude, Räume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16476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Eltern der Schüler/-innen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304063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Arbeitsbelastung der Schulleitung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311289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Sozialverhalten der Schüler allgemein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982556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Ausstattung, Digitalisierung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978837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Finanzielle Mittel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844144"/>
                  </a:ext>
                </a:extLst>
              </a:tr>
              <a:tr h="3127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Verhaltensauffälligkeiten von Schüler/-innen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005293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größten Probleme an der Schule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offene Abfrage, Mehrfachnennungen möglich | dargestellt sind Nennungen ab 10 Prozent I 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2051C-CB6F-4124-9C79-0F275066A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935036"/>
              </p:ext>
            </p:extLst>
          </p:nvPr>
        </p:nvGraphicFramePr>
        <p:xfrm>
          <a:off x="3229900" y="1675913"/>
          <a:ext cx="7115886" cy="454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99808"/>
              </p:ext>
            </p:extLst>
          </p:nvPr>
        </p:nvGraphicFramePr>
        <p:xfrm>
          <a:off x="657995" y="1513551"/>
          <a:ext cx="2917055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7055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189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Schulleitungen nennen als die zurzeit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größten Probleme an der Schule: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77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Arbeitsmotivation der Schulleiterinnen und Schulleiter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10574"/>
              </p:ext>
            </p:extLst>
          </p:nvPr>
        </p:nvGraphicFramePr>
        <p:xfrm>
          <a:off x="2254858" y="1614722"/>
          <a:ext cx="4087358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7358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üben derzeit alles in allem ihren Beruf aus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A0A263A-DFFC-6824-F81D-884884EDC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58461"/>
              </p:ext>
            </p:extLst>
          </p:nvPr>
        </p:nvGraphicFramePr>
        <p:xfrm>
          <a:off x="1254540" y="1938900"/>
          <a:ext cx="10266904" cy="432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A723AAA-F77C-E981-94B2-484BE7E05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13643"/>
              </p:ext>
            </p:extLst>
          </p:nvPr>
        </p:nvGraphicFramePr>
        <p:xfrm>
          <a:off x="657993" y="2341301"/>
          <a:ext cx="1915390" cy="3523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7062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  <a:gridCol w="578328">
                  <a:extLst>
                    <a:ext uri="{9D8B030D-6E8A-4147-A177-3AD203B41FA5}">
                      <a16:colId xmlns:a16="http://schemas.microsoft.com/office/drawing/2014/main" val="1747546237"/>
                    </a:ext>
                  </a:extLst>
                </a:gridCol>
              </a:tblGrid>
              <a:tr h="44040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298205"/>
                  </a:ext>
                </a:extLst>
              </a:tr>
              <a:tr h="44040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 2020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44040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November 2020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  <a:tr h="44040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541490"/>
                  </a:ext>
                </a:extLst>
              </a:tr>
              <a:tr h="44040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163230"/>
                  </a:ext>
                </a:extLst>
              </a:tr>
              <a:tr h="44040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639049"/>
                  </a:ext>
                </a:extLst>
              </a:tr>
              <a:tr h="440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348387"/>
                  </a:ext>
                </a:extLst>
              </a:tr>
              <a:tr h="440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40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06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 durch andere Akteure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79514"/>
              </p:ext>
            </p:extLst>
          </p:nvPr>
        </p:nvGraphicFramePr>
        <p:xfrm>
          <a:off x="657995" y="1514682"/>
          <a:ext cx="6636872" cy="312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6872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fühlen sich in ihrer Tätigkeit als Schulleiter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persönlich (sehr) stark unterstützt durch: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15B7194-24D0-F8F6-0EA1-0D0EC9360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71238"/>
              </p:ext>
            </p:extLst>
          </p:nvPr>
        </p:nvGraphicFramePr>
        <p:xfrm>
          <a:off x="648833" y="2142122"/>
          <a:ext cx="8733292" cy="3752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8909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  <a:gridCol w="4894383">
                  <a:extLst>
                    <a:ext uri="{9D8B030D-6E8A-4147-A177-3AD203B41FA5}">
                      <a16:colId xmlns:a16="http://schemas.microsoft.com/office/drawing/2014/main" val="1340093607"/>
                    </a:ext>
                  </a:extLst>
                </a:gridCol>
              </a:tblGrid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das Lehrerkollegium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die erweiterte Schulleitung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02910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die Schülerinnen und Schüler selbst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28081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die Eltern der Schüler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58592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Fort- und Weiterbildungsinstitute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81861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Verbände und Gewerkschaften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753025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die Schulaufsicht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16476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regionale Akteure, z.B. Vereine, Unternehmen etc.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304063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Fachverlage (Schulbücher, Fachliteratur etc.)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311289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den/die Schul-/Kultusminister/in</a:t>
                      </a:r>
                      <a:endParaRPr lang="de-DE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982556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ewsSans Light" panose="02000503040000020004" pitchFamily="2" charset="0"/>
                          <a:cs typeface="Calibri" panose="020F0502020204030204" pitchFamily="34" charset="0"/>
                        </a:rPr>
                        <a:t>durch den Deutschen Schulleitungskongress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978837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2051C-CB6F-4124-9C79-0F275066A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21335"/>
              </p:ext>
            </p:extLst>
          </p:nvPr>
        </p:nvGraphicFramePr>
        <p:xfrm>
          <a:off x="3417681" y="1656346"/>
          <a:ext cx="7115886" cy="45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2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Erfüllung der beruflichen Aufgaben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 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4292"/>
              </p:ext>
            </p:extLst>
          </p:nvPr>
        </p:nvGraphicFramePr>
        <p:xfrm>
          <a:off x="2229918" y="1614722"/>
          <a:ext cx="7649164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9164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Die beruflichen Aufgaben als Schulleitung können zu ihrer eigenen Zufriedenheit erfüllen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A0A263A-DFFC-6824-F81D-884884EDC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71129"/>
              </p:ext>
            </p:extLst>
          </p:nvPr>
        </p:nvGraphicFramePr>
        <p:xfrm>
          <a:off x="1262264" y="1850836"/>
          <a:ext cx="10383866" cy="424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A723AAA-F77C-E981-94B2-484BE7E05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10402"/>
              </p:ext>
            </p:extLst>
          </p:nvPr>
        </p:nvGraphicFramePr>
        <p:xfrm>
          <a:off x="667108" y="3050915"/>
          <a:ext cx="1751896" cy="2668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317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2890694227"/>
                    </a:ext>
                  </a:extLst>
                </a:gridCol>
              </a:tblGrid>
              <a:tr h="33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298205"/>
                  </a:ext>
                </a:extLst>
              </a:tr>
              <a:tr h="33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33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  <a:tr h="33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541490"/>
                  </a:ext>
                </a:extLst>
              </a:tr>
              <a:tr h="33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163230"/>
                  </a:ext>
                </a:extLst>
              </a:tr>
              <a:tr h="33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639049"/>
                  </a:ext>
                </a:extLst>
              </a:tr>
              <a:tr h="33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b="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348387"/>
                  </a:ext>
                </a:extLst>
              </a:tr>
              <a:tr h="33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NewsSans Light" panose="02000503040000020004" pitchFamily="2" charset="0"/>
                          <a:cs typeface="Times New Roman (Textkörper CS)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b="1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254989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42C37403-6452-F1DC-5262-75E5D3AE2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28157"/>
              </p:ext>
            </p:extLst>
          </p:nvPr>
        </p:nvGraphicFramePr>
        <p:xfrm>
          <a:off x="658813" y="2442852"/>
          <a:ext cx="2450147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147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Deutschland   2025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56F14687-F342-4B1C-B386-7B0C200D3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605208"/>
              </p:ext>
            </p:extLst>
          </p:nvPr>
        </p:nvGraphicFramePr>
        <p:xfrm>
          <a:off x="658813" y="2856743"/>
          <a:ext cx="1905861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861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17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6F6FA-9FE5-9D2A-14C1-CC3D28A6D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56FF3-2788-B749-7118-3310D6A1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Ausreichende Leitungszeit?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50AB33-ACA3-91A8-B9CF-15BC9130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243137"/>
            <a:ext cx="8966200" cy="365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pPr>
              <a:lnSpc>
                <a:spcPct val="85000"/>
              </a:lnSpc>
            </a:pPr>
            <a:r>
              <a:rPr lang="de-DE" dirty="0"/>
              <a:t>Die Schule aus Sicht der Schulleiterinnen und Schulleiter I November 2025</a:t>
            </a:r>
          </a:p>
          <a:p>
            <a:endParaRPr lang="de-DE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8EB0F07A-55FC-93D3-BAAE-A8129A666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51502"/>
              </p:ext>
            </p:extLst>
          </p:nvPr>
        </p:nvGraphicFramePr>
        <p:xfrm>
          <a:off x="2845060" y="1614722"/>
          <a:ext cx="896620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620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Um die Leitung und Weiterentwicklung ihrer Schule gewährleisten zu können, ist die zustehende Leitungszeit ausreichend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C1FB9BF-1B1C-DEA0-793F-9A78CFB8A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132267"/>
              </p:ext>
            </p:extLst>
          </p:nvPr>
        </p:nvGraphicFramePr>
        <p:xfrm>
          <a:off x="1689079" y="1724410"/>
          <a:ext cx="9943680" cy="372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92B5292-79B8-C05C-47FD-88E5424B4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21741"/>
              </p:ext>
            </p:extLst>
          </p:nvPr>
        </p:nvGraphicFramePr>
        <p:xfrm>
          <a:off x="654260" y="2148670"/>
          <a:ext cx="2192306" cy="2526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711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71234012"/>
                    </a:ext>
                  </a:extLst>
                </a:gridCol>
                <a:gridCol w="710195">
                  <a:extLst>
                    <a:ext uri="{9D8B030D-6E8A-4147-A177-3AD203B41FA5}">
                      <a16:colId xmlns:a16="http://schemas.microsoft.com/office/drawing/2014/main" val="4197202879"/>
                    </a:ext>
                  </a:extLst>
                </a:gridCol>
              </a:tblGrid>
              <a:tr h="126324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7298205"/>
                  </a:ext>
                </a:extLst>
              </a:tr>
              <a:tr h="1263244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NewsSans Light" panose="02000503040000020004" pitchFamily="2" charset="0"/>
                        <a:cs typeface="Times New Roman (Textkörper CS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62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683483"/>
      </p:ext>
    </p:extLst>
  </p:cSld>
  <p:clrMapOvr>
    <a:masterClrMapping/>
  </p:clrMapOvr>
</p:sld>
</file>

<file path=ppt/theme/theme1.xml><?xml version="1.0" encoding="utf-8"?>
<a:theme xmlns:a="http://schemas.openxmlformats.org/drawingml/2006/main" name="forsa">
  <a:themeElements>
    <a:clrScheme name="Benutzerdefiniert 41">
      <a:dk1>
        <a:sysClr val="windowText" lastClr="000000"/>
      </a:dk1>
      <a:lt1>
        <a:sysClr val="window" lastClr="FFFFFF"/>
      </a:lt1>
      <a:dk2>
        <a:srgbClr val="DC2828"/>
      </a:dk2>
      <a:lt2>
        <a:srgbClr val="636255"/>
      </a:lt2>
      <a:accent1>
        <a:srgbClr val="E55E5E"/>
      </a:accent1>
      <a:accent2>
        <a:srgbClr val="ED9393"/>
      </a:accent2>
      <a:accent3>
        <a:srgbClr val="F6C9C9"/>
      </a:accent3>
      <a:accent4>
        <a:srgbClr val="8F8D81"/>
      </a:accent4>
      <a:accent5>
        <a:srgbClr val="B7B5AB"/>
      </a:accent5>
      <a:accent6>
        <a:srgbClr val="DCDBD5"/>
      </a:accent6>
      <a:hlink>
        <a:srgbClr val="000000"/>
      </a:hlink>
      <a:folHlink>
        <a:srgbClr val="000000"/>
      </a:folHlink>
    </a:clrScheme>
    <a:fontScheme name="Benutzerdefiniert 116">
      <a:majorFont>
        <a:latin typeface="NewsSans Light"/>
        <a:ea typeface=""/>
        <a:cs typeface=""/>
      </a:majorFont>
      <a:minorFont>
        <a:latin typeface="News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030A0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 sz="1600"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Rot 100%">
      <a:srgbClr val="DC2828"/>
    </a:custClr>
    <a:custClr name="Rot 75%">
      <a:srgbClr val="E55E5E"/>
    </a:custClr>
    <a:custClr name="Rot 50%">
      <a:srgbClr val="ED9393"/>
    </a:custClr>
    <a:custClr name="Rot 25%">
      <a:srgbClr val="F6C9C9"/>
    </a:custClr>
    <a:custClr>
      <a:srgbClr val="FFFFFF"/>
    </a:custClr>
    <a:custClr name="Blau 100%">
      <a:srgbClr val="0080C8"/>
    </a:custClr>
    <a:custClr name="Blau 75%">
      <a:srgbClr val="1F9CD9"/>
    </a:custClr>
    <a:custClr name="Blau 50%">
      <a:srgbClr val="88BCE7"/>
    </a:custClr>
    <a:custClr name="Blau 25%">
      <a:srgbClr val="C8DDF4"/>
    </a:custClr>
    <a:custClr>
      <a:srgbClr val="FFFFFF"/>
    </a:custClr>
    <a:custClr name="Grau 100%">
      <a:srgbClr val="636255"/>
    </a:custClr>
    <a:custClr name="Grau 75%">
      <a:srgbClr val="8F8D81"/>
    </a:custClr>
    <a:custClr name="Grau 50%">
      <a:srgbClr val="B7B5AB"/>
    </a:custClr>
    <a:custClr name="Grau 25%">
      <a:srgbClr val="DCDBD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DU CSU">
      <a:srgbClr val="4D4D4D"/>
    </a:custClr>
    <a:custClr name="SPD">
      <a:srgbClr val="E0001B"/>
    </a:custClr>
    <a:custClr name="Grüne">
      <a:srgbClr val="42A62A"/>
    </a:custClr>
    <a:custClr name="Linke">
      <a:srgbClr val="955CCD"/>
    </a:custClr>
    <a:custClr name="FDP">
      <a:srgbClr val="FFD600"/>
    </a:custClr>
    <a:custClr name="AFD">
      <a:srgbClr val="009EE0"/>
    </a:custClr>
    <a:custClr name="Sonstige">
      <a:srgbClr val="B4B4B4"/>
    </a:custClr>
    <a:custClr name="Sonstige 2">
      <a:srgbClr val="640000"/>
    </a:custClr>
  </a:custClrLst>
  <a:extLst>
    <a:ext uri="{05A4C25C-085E-4340-85A3-A5531E510DB2}">
      <thm15:themeFamily xmlns:thm15="http://schemas.microsoft.com/office/thememl/2012/main" name="FORSA_PowerPoint_16x9_2018-07-16_Auszug.potx" id="{79FEF0A4-AA3B-4AD3-A26D-B1FC06ED428A}" vid="{2B69EFB9-D565-492A-B9FA-4704A3956262}"/>
    </a:ext>
  </a:extLst>
</a:theme>
</file>

<file path=ppt/theme/theme2.xml><?xml version="1.0" encoding="utf-8"?>
<a:theme xmlns:a="http://schemas.openxmlformats.org/drawingml/2006/main" name="Office">
  <a:themeElements>
    <a:clrScheme name="Benutzerdefiniert 190">
      <a:dk1>
        <a:sysClr val="windowText" lastClr="000000"/>
      </a:dk1>
      <a:lt1>
        <a:sysClr val="window" lastClr="FFFFFF"/>
      </a:lt1>
      <a:dk2>
        <a:srgbClr val="E63023"/>
      </a:dk2>
      <a:lt2>
        <a:srgbClr val="636255"/>
      </a:lt2>
      <a:accent1>
        <a:srgbClr val="ED7051"/>
      </a:accent1>
      <a:accent2>
        <a:srgbClr val="F5A488"/>
      </a:accent2>
      <a:accent3>
        <a:srgbClr val="FBD4C4"/>
      </a:accent3>
      <a:accent4>
        <a:srgbClr val="8F8D81"/>
      </a:accent4>
      <a:accent5>
        <a:srgbClr val="B7B5AB"/>
      </a:accent5>
      <a:accent6>
        <a:srgbClr val="DCDBD5"/>
      </a:accent6>
      <a:hlink>
        <a:srgbClr val="000000"/>
      </a:hlink>
      <a:folHlink>
        <a:srgbClr val="000000"/>
      </a:folHlink>
    </a:clrScheme>
    <a:fontScheme name="Benutzerdefiniert 116">
      <a:majorFont>
        <a:latin typeface="NewsSans Light"/>
        <a:ea typeface=""/>
        <a:cs typeface=""/>
      </a:majorFont>
      <a:minorFont>
        <a:latin typeface="News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90">
      <a:dk1>
        <a:sysClr val="windowText" lastClr="000000"/>
      </a:dk1>
      <a:lt1>
        <a:sysClr val="window" lastClr="FFFFFF"/>
      </a:lt1>
      <a:dk2>
        <a:srgbClr val="E63023"/>
      </a:dk2>
      <a:lt2>
        <a:srgbClr val="636255"/>
      </a:lt2>
      <a:accent1>
        <a:srgbClr val="ED7051"/>
      </a:accent1>
      <a:accent2>
        <a:srgbClr val="F5A488"/>
      </a:accent2>
      <a:accent3>
        <a:srgbClr val="FBD4C4"/>
      </a:accent3>
      <a:accent4>
        <a:srgbClr val="8F8D81"/>
      </a:accent4>
      <a:accent5>
        <a:srgbClr val="B7B5AB"/>
      </a:accent5>
      <a:accent6>
        <a:srgbClr val="DCDBD5"/>
      </a:accent6>
      <a:hlink>
        <a:srgbClr val="000000"/>
      </a:hlink>
      <a:folHlink>
        <a:srgbClr val="000000"/>
      </a:folHlink>
    </a:clrScheme>
    <a:fontScheme name="Benutzerdefiniert 116">
      <a:majorFont>
        <a:latin typeface="NewsSans Light"/>
        <a:ea typeface=""/>
        <a:cs typeface=""/>
      </a:majorFont>
      <a:minorFont>
        <a:latin typeface="News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D03D0423FF8F41920699F6FE7EE5CE" ma:contentTypeVersion="17" ma:contentTypeDescription="Ein neues Dokument erstellen." ma:contentTypeScope="" ma:versionID="b0753ea1127c806a99a93836fe1c1894">
  <xsd:schema xmlns:xsd="http://www.w3.org/2001/XMLSchema" xmlns:xs="http://www.w3.org/2001/XMLSchema" xmlns:p="http://schemas.microsoft.com/office/2006/metadata/properties" xmlns:ns2="84084a8d-7341-4a0c-812d-dbab113d80f4" xmlns:ns3="68728203-347f-4fab-bb3c-e97b8f0de841" targetNamespace="http://schemas.microsoft.com/office/2006/metadata/properties" ma:root="true" ma:fieldsID="7e94bb949ae915c1a87ffbbcea3ebff3" ns2:_="" ns3:_="">
    <xsd:import namespace="84084a8d-7341-4a0c-812d-dbab113d80f4"/>
    <xsd:import namespace="68728203-347f-4fab-bb3c-e97b8f0de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84a8d-7341-4a0c-812d-dbab113d8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7d0d1a2-e22d-414c-82dc-d35bc56072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28203-347f-4fab-bb3c-e97b8f0de84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3052a37-e2fd-4f7b-9d1e-57346030c8bb}" ma:internalName="TaxCatchAll" ma:showField="CatchAllData" ma:web="68728203-347f-4fab-bb3c-e97b8f0de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084a8d-7341-4a0c-812d-dbab113d80f4">
      <Terms xmlns="http://schemas.microsoft.com/office/infopath/2007/PartnerControls"/>
    </lcf76f155ced4ddcb4097134ff3c332f>
    <TaxCatchAll xmlns="68728203-347f-4fab-bb3c-e97b8f0de8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17118-2276-4AA2-9DEE-34609C899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84a8d-7341-4a0c-812d-dbab113d80f4"/>
    <ds:schemaRef ds:uri="68728203-347f-4fab-bb3c-e97b8f0de8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CA8317-F1C9-4695-99BB-4254884E286D}">
  <ds:schemaRefs>
    <ds:schemaRef ds:uri="http://schemas.microsoft.com/office/2006/metadata/properties"/>
    <ds:schemaRef ds:uri="http://schemas.microsoft.com/office/infopath/2007/PartnerControls"/>
    <ds:schemaRef ds:uri="84084a8d-7341-4a0c-812d-dbab113d80f4"/>
    <ds:schemaRef ds:uri="68728203-347f-4fab-bb3c-e97b8f0de841"/>
  </ds:schemaRefs>
</ds:datastoreItem>
</file>

<file path=customXml/itemProps3.xml><?xml version="1.0" encoding="utf-8"?>
<ds:datastoreItem xmlns:ds="http://schemas.openxmlformats.org/officeDocument/2006/customXml" ds:itemID="{53927B24-7146-4F47-8BEC-9F470A8141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1369</Words>
  <Application>Microsoft Macintosh PowerPoint</Application>
  <PresentationFormat>Breitbild</PresentationFormat>
  <Paragraphs>342</Paragraphs>
  <Slides>21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Lyon Ofc TT</vt:lpstr>
      <vt:lpstr>Arial</vt:lpstr>
      <vt:lpstr>NewsSans Light</vt:lpstr>
      <vt:lpstr>forsa</vt:lpstr>
      <vt:lpstr>  Die Schule aus Sicht der Schulleiterinnen und Schulleiter</vt:lpstr>
      <vt:lpstr>Studiendesign</vt:lpstr>
      <vt:lpstr>Studiendesign</vt:lpstr>
      <vt:lpstr>Ergebnisse für Baden-Württemberg im Detail</vt:lpstr>
      <vt:lpstr>Die größten Probleme an der Schule</vt:lpstr>
      <vt:lpstr>Arbeitsmotivation der Schulleiterinnen und Schulleiter </vt:lpstr>
      <vt:lpstr>Unterstützung durch andere Akteure</vt:lpstr>
      <vt:lpstr>Erfüllung der beruflichen Aufgaben</vt:lpstr>
      <vt:lpstr>Ausreichende Leitungszeit?</vt:lpstr>
      <vt:lpstr>Verbesserungsbedarfe </vt:lpstr>
      <vt:lpstr>Belastungsfaktoren von Schulleitungen </vt:lpstr>
      <vt:lpstr>Weiterempfehlungsbereitschaft des Schulleitungsberufs </vt:lpstr>
      <vt:lpstr>Motivation, weiterhin als Schulleitung tätig zu sein </vt:lpstr>
      <vt:lpstr>Wichtige Aspekte für staatliche Fortbildungsangebote für Schulleitungen </vt:lpstr>
      <vt:lpstr>Anzahl nicht besetzter Lehrerstellen</vt:lpstr>
      <vt:lpstr>Anteil nicht-besetzter Lehrerstellen an Schulen mit unbesetzten Stellen</vt:lpstr>
      <vt:lpstr>Beschäftigung von Personen ohne Lehramtsqualifikation</vt:lpstr>
      <vt:lpstr>Zukünftige Betroffenheit vom Lehrkräftemangel</vt:lpstr>
      <vt:lpstr>Zufriedenheit mit der Schulpolitik</vt:lpstr>
      <vt:lpstr>Gründe für die Unzufriedenheit mit der Schulpolitik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km</dc:creator>
  <cp:lastModifiedBy>Patric Kastner</cp:lastModifiedBy>
  <cp:revision>8</cp:revision>
  <cp:lastPrinted>2025-11-27T09:58:21Z</cp:lastPrinted>
  <dcterms:created xsi:type="dcterms:W3CDTF">2021-04-19T14:07:19Z</dcterms:created>
  <dcterms:modified xsi:type="dcterms:W3CDTF">2025-11-27T10:17:43Z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0x010100E5D03D0423FF8F41920699F6FE7EE5CE</vt:lpwstr>
  </property>
</Properties>
</file>